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55" r:id="rId5"/>
    <p:sldId id="407" r:id="rId6"/>
    <p:sldId id="423" r:id="rId7"/>
    <p:sldId id="419" r:id="rId8"/>
    <p:sldId id="418" r:id="rId9"/>
    <p:sldId id="413" r:id="rId10"/>
    <p:sldId id="414" r:id="rId11"/>
    <p:sldId id="421" r:id="rId12"/>
    <p:sldId id="388" r:id="rId13"/>
    <p:sldId id="389" r:id="rId14"/>
    <p:sldId id="390" r:id="rId15"/>
    <p:sldId id="391" r:id="rId16"/>
    <p:sldId id="392" r:id="rId17"/>
    <p:sldId id="393" r:id="rId18"/>
    <p:sldId id="424" r:id="rId19"/>
    <p:sldId id="408" r:id="rId20"/>
    <p:sldId id="33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551">
          <p15:clr>
            <a:srgbClr val="A4A3A4"/>
          </p15:clr>
        </p15:guide>
        <p15:guide id="3" orient="horz" pos="2640" userDrawn="1">
          <p15:clr>
            <a:srgbClr val="A4A3A4"/>
          </p15:clr>
        </p15:guide>
        <p15:guide id="4" pos="2008">
          <p15:clr>
            <a:srgbClr val="A4A3A4"/>
          </p15:clr>
        </p15:guide>
        <p15:guide id="5" pos="5472">
          <p15:clr>
            <a:srgbClr val="A4A3A4"/>
          </p15:clr>
        </p15:guide>
        <p15:guide id="6" pos="312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a:srgbClr val="3686C6"/>
    <a:srgbClr val="719744"/>
    <a:srgbClr val="E86521"/>
    <a:srgbClr val="333333"/>
    <a:srgbClr val="578ACA"/>
    <a:srgbClr val="AED855"/>
    <a:srgbClr val="E46C0A"/>
    <a:srgbClr val="4583D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95126" autoAdjust="0"/>
  </p:normalViewPr>
  <p:slideViewPr>
    <p:cSldViewPr snapToGrid="0">
      <p:cViewPr varScale="1">
        <p:scale>
          <a:sx n="81" d="100"/>
          <a:sy n="81" d="100"/>
        </p:scale>
        <p:origin x="810" y="96"/>
      </p:cViewPr>
      <p:guideLst>
        <p:guide orient="horz" pos="2160"/>
        <p:guide pos="5551"/>
        <p:guide orient="horz" pos="2640"/>
        <p:guide pos="2008"/>
        <p:guide pos="5472"/>
        <p:guide pos="3125"/>
      </p:guideLst>
    </p:cSldViewPr>
  </p:slideViewPr>
  <p:outlineViewPr>
    <p:cViewPr>
      <p:scale>
        <a:sx n="33" d="100"/>
        <a:sy n="33" d="100"/>
      </p:scale>
      <p:origin x="0" y="801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112" y="-108"/>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et | Churchgate Partners" userId="6c880143-475a-4a67-8fe4-efc1189736ca" providerId="ADAL" clId="{90554FC0-39B6-45A5-ABFB-658F952898A8}"/>
    <pc:docChg chg="custSel modSld">
      <pc:chgData name="Saket | Churchgate Partners" userId="6c880143-475a-4a67-8fe4-efc1189736ca" providerId="ADAL" clId="{90554FC0-39B6-45A5-ABFB-658F952898A8}" dt="2020-02-08T09:27:18.397" v="24" actId="14100"/>
      <pc:docMkLst>
        <pc:docMk/>
      </pc:docMkLst>
      <pc:sldChg chg="modSp modNotesTx">
        <pc:chgData name="Saket | Churchgate Partners" userId="6c880143-475a-4a67-8fe4-efc1189736ca" providerId="ADAL" clId="{90554FC0-39B6-45A5-ABFB-658F952898A8}" dt="2020-02-08T09:27:18.397" v="24" actId="14100"/>
        <pc:sldMkLst>
          <pc:docMk/>
          <pc:sldMk cId="4004929104" sldId="423"/>
        </pc:sldMkLst>
        <pc:spChg chg="mod">
          <ac:chgData name="Saket | Churchgate Partners" userId="6c880143-475a-4a67-8fe4-efc1189736ca" providerId="ADAL" clId="{90554FC0-39B6-45A5-ABFB-658F952898A8}" dt="2020-02-08T09:27:18.397" v="24" actId="14100"/>
          <ac:spMkLst>
            <pc:docMk/>
            <pc:sldMk cId="4004929104" sldId="423"/>
            <ac:spMk id="11" creationId="{00000000-0000-0000-0000-000000000000}"/>
          </ac:spMkLst>
        </pc:spChg>
      </pc:sldChg>
    </pc:docChg>
  </pc:docChgLst>
  <pc:docChgLst>
    <pc:chgData name="Saket | Churchgate Partners" userId="6c880143-475a-4a67-8fe4-efc1189736ca" providerId="ADAL" clId="{70CD2FE9-08F3-47C2-BD69-310CE664F5E7}"/>
    <pc:docChg chg="custSel modSld">
      <pc:chgData name="Saket | Churchgate Partners" userId="6c880143-475a-4a67-8fe4-efc1189736ca" providerId="ADAL" clId="{70CD2FE9-08F3-47C2-BD69-310CE664F5E7}" dt="2020-02-11T14:50:01.721" v="77" actId="14100"/>
      <pc:docMkLst>
        <pc:docMk/>
      </pc:docMkLst>
      <pc:sldChg chg="modSp">
        <pc:chgData name="Saket | Churchgate Partners" userId="6c880143-475a-4a67-8fe4-efc1189736ca" providerId="ADAL" clId="{70CD2FE9-08F3-47C2-BD69-310CE664F5E7}" dt="2020-02-11T14:50:01.721" v="77" actId="14100"/>
        <pc:sldMkLst>
          <pc:docMk/>
          <pc:sldMk cId="4004929104" sldId="423"/>
        </pc:sldMkLst>
        <pc:spChg chg="mod">
          <ac:chgData name="Saket | Churchgate Partners" userId="6c880143-475a-4a67-8fe4-efc1189736ca" providerId="ADAL" clId="{70CD2FE9-08F3-47C2-BD69-310CE664F5E7}" dt="2020-02-11T14:50:01.721" v="77" actId="14100"/>
          <ac:spMkLst>
            <pc:docMk/>
            <pc:sldMk cId="4004929104" sldId="423"/>
            <ac:spMk id="11"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Churchgate%20Partners\Churchgate%20Partners%20-%20Clients%20-%20South\Dynamatic\Earnings%20Presentation\Q3%20FY2020\Dynamatic%20Q3%20FY2020%20Earning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20296192370767"/>
          <c:y val="0.2282287648683077"/>
          <c:w val="0.558739819575793"/>
          <c:h val="0.63006867187223059"/>
        </c:manualLayout>
      </c:layout>
      <c:doughnutChart>
        <c:varyColors val="1"/>
        <c:ser>
          <c:idx val="1"/>
          <c:order val="1"/>
          <c:spPr>
            <a:ln>
              <a:solidFill>
                <a:schemeClr val="bg1"/>
              </a:solidFill>
            </a:ln>
            <a:scene3d>
              <a:camera prst="orthographicFront"/>
              <a:lightRig rig="threePt" dir="t"/>
            </a:scene3d>
            <a:sp3d>
              <a:bevelT/>
            </a:sp3d>
          </c:spPr>
          <c:dPt>
            <c:idx val="0"/>
            <c:bubble3D val="0"/>
            <c:spPr>
              <a:solidFill>
                <a:srgbClr val="3686C6"/>
              </a:solidFill>
              <a:ln>
                <a:solidFill>
                  <a:schemeClr val="bg1"/>
                </a:solidFill>
              </a:ln>
              <a:scene3d>
                <a:camera prst="orthographicFront"/>
                <a:lightRig rig="threePt" dir="t"/>
              </a:scene3d>
              <a:sp3d>
                <a:bevelT/>
              </a:sp3d>
            </c:spPr>
            <c:extLst>
              <c:ext xmlns:c16="http://schemas.microsoft.com/office/drawing/2014/chart" uri="{C3380CC4-5D6E-409C-BE32-E72D297353CC}">
                <c16:uniqueId val="{00000001-CE82-4127-9D3A-94A2FD2F742F}"/>
              </c:ext>
            </c:extLst>
          </c:dPt>
          <c:dPt>
            <c:idx val="1"/>
            <c:bubble3D val="0"/>
            <c:spPr>
              <a:solidFill>
                <a:srgbClr val="E86521"/>
              </a:solidFill>
              <a:ln>
                <a:solidFill>
                  <a:schemeClr val="bg1"/>
                </a:solidFill>
              </a:ln>
              <a:scene3d>
                <a:camera prst="orthographicFront"/>
                <a:lightRig rig="threePt" dir="t"/>
              </a:scene3d>
              <a:sp3d>
                <a:bevelT/>
              </a:sp3d>
            </c:spPr>
            <c:extLst>
              <c:ext xmlns:c16="http://schemas.microsoft.com/office/drawing/2014/chart" uri="{C3380CC4-5D6E-409C-BE32-E72D297353CC}">
                <c16:uniqueId val="{00000003-CE82-4127-9D3A-94A2FD2F742F}"/>
              </c:ext>
            </c:extLst>
          </c:dPt>
          <c:dPt>
            <c:idx val="2"/>
            <c:bubble3D val="0"/>
            <c:spPr>
              <a:solidFill>
                <a:srgbClr val="719744"/>
              </a:solidFill>
              <a:ln>
                <a:solidFill>
                  <a:schemeClr val="bg1"/>
                </a:solidFill>
              </a:ln>
              <a:scene3d>
                <a:camera prst="orthographicFront"/>
                <a:lightRig rig="threePt" dir="t"/>
              </a:scene3d>
              <a:sp3d>
                <a:bevelT/>
              </a:sp3d>
            </c:spPr>
            <c:extLst>
              <c:ext xmlns:c16="http://schemas.microsoft.com/office/drawing/2014/chart" uri="{C3380CC4-5D6E-409C-BE32-E72D297353CC}">
                <c16:uniqueId val="{00000005-CE82-4127-9D3A-94A2FD2F742F}"/>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Charts!$B$30:$B$32</c:f>
              <c:strCache>
                <c:ptCount val="3"/>
                <c:pt idx="0">
                  <c:v>Automotive &amp; Metallurgy</c:v>
                </c:pt>
                <c:pt idx="1">
                  <c:v>Hydraulics</c:v>
                </c:pt>
                <c:pt idx="2">
                  <c:v>Aerospace</c:v>
                </c:pt>
              </c:strCache>
            </c:strRef>
          </c:cat>
          <c:val>
            <c:numRef>
              <c:f>Charts!$AB$30:$AB$32</c:f>
              <c:numCache>
                <c:formatCode>0%</c:formatCode>
                <c:ptCount val="3"/>
                <c:pt idx="0">
                  <c:v>0.44832037868803959</c:v>
                </c:pt>
                <c:pt idx="1">
                  <c:v>0.24179912679415114</c:v>
                </c:pt>
                <c:pt idx="2">
                  <c:v>0.3098804945178093</c:v>
                </c:pt>
              </c:numCache>
            </c:numRef>
          </c:val>
          <c:extLst>
            <c:ext xmlns:c16="http://schemas.microsoft.com/office/drawing/2014/chart" uri="{C3380CC4-5D6E-409C-BE32-E72D297353CC}">
              <c16:uniqueId val="{00000006-CE82-4127-9D3A-94A2FD2F742F}"/>
            </c:ext>
          </c:extLst>
        </c:ser>
        <c:ser>
          <c:idx val="0"/>
          <c:order val="0"/>
          <c:spPr>
            <a:ln>
              <a:noFill/>
            </a:ln>
            <a:scene3d>
              <a:camera prst="orthographicFront"/>
              <a:lightRig rig="threePt" dir="t"/>
            </a:scene3d>
            <a:sp3d>
              <a:bevelT/>
            </a:sp3d>
          </c:spPr>
          <c:dPt>
            <c:idx val="0"/>
            <c:bubble3D val="0"/>
            <c:spPr>
              <a:solidFill>
                <a:srgbClr val="3686C6"/>
              </a:solidFill>
              <a:ln>
                <a:noFill/>
              </a:ln>
              <a:scene3d>
                <a:camera prst="orthographicFront"/>
                <a:lightRig rig="threePt" dir="t"/>
              </a:scene3d>
              <a:sp3d>
                <a:bevelT/>
              </a:sp3d>
            </c:spPr>
            <c:extLst>
              <c:ext xmlns:c16="http://schemas.microsoft.com/office/drawing/2014/chart" uri="{C3380CC4-5D6E-409C-BE32-E72D297353CC}">
                <c16:uniqueId val="{00000008-CE82-4127-9D3A-94A2FD2F742F}"/>
              </c:ext>
            </c:extLst>
          </c:dPt>
          <c:dPt>
            <c:idx val="1"/>
            <c:bubble3D val="0"/>
            <c:spPr>
              <a:solidFill>
                <a:srgbClr val="E86521"/>
              </a:solidFill>
              <a:ln>
                <a:noFill/>
              </a:ln>
              <a:scene3d>
                <a:camera prst="orthographicFront"/>
                <a:lightRig rig="threePt" dir="t"/>
              </a:scene3d>
              <a:sp3d>
                <a:bevelT/>
              </a:sp3d>
            </c:spPr>
            <c:extLst>
              <c:ext xmlns:c16="http://schemas.microsoft.com/office/drawing/2014/chart" uri="{C3380CC4-5D6E-409C-BE32-E72D297353CC}">
                <c16:uniqueId val="{0000000A-CE82-4127-9D3A-94A2FD2F742F}"/>
              </c:ext>
            </c:extLst>
          </c:dPt>
          <c:dPt>
            <c:idx val="2"/>
            <c:bubble3D val="0"/>
            <c:spPr>
              <a:solidFill>
                <a:srgbClr val="719744"/>
              </a:solidFill>
              <a:ln>
                <a:noFill/>
              </a:ln>
              <a:scene3d>
                <a:camera prst="orthographicFront"/>
                <a:lightRig rig="threePt" dir="t"/>
              </a:scene3d>
              <a:sp3d>
                <a:bevelT/>
              </a:sp3d>
            </c:spPr>
            <c:extLst>
              <c:ext xmlns:c16="http://schemas.microsoft.com/office/drawing/2014/chart" uri="{C3380CC4-5D6E-409C-BE32-E72D297353CC}">
                <c16:uniqueId val="{0000000C-CE82-4127-9D3A-94A2FD2F742F}"/>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Charts!$B$30:$B$32</c:f>
              <c:strCache>
                <c:ptCount val="3"/>
                <c:pt idx="0">
                  <c:v>Automotive &amp; Metallurgy</c:v>
                </c:pt>
                <c:pt idx="1">
                  <c:v>Hydraulics</c:v>
                </c:pt>
                <c:pt idx="2">
                  <c:v>Aerospace</c:v>
                </c:pt>
              </c:strCache>
            </c:strRef>
          </c:cat>
          <c:val>
            <c:numRef>
              <c:f>Charts!$AC$30:$AC$32</c:f>
              <c:numCache>
                <c:formatCode>0%</c:formatCode>
                <c:ptCount val="3"/>
                <c:pt idx="0">
                  <c:v>0.39938049560351718</c:v>
                </c:pt>
                <c:pt idx="1">
                  <c:v>0.22961630695443644</c:v>
                </c:pt>
                <c:pt idx="2">
                  <c:v>0.37100319744204635</c:v>
                </c:pt>
              </c:numCache>
            </c:numRef>
          </c:val>
          <c:extLst>
            <c:ext xmlns:c16="http://schemas.microsoft.com/office/drawing/2014/chart" uri="{C3380CC4-5D6E-409C-BE32-E72D297353CC}">
              <c16:uniqueId val="{0000000D-CE82-4127-9D3A-94A2FD2F742F}"/>
            </c:ext>
          </c:extLst>
        </c:ser>
        <c:dLbls>
          <c:showLegendKey val="0"/>
          <c:showVal val="0"/>
          <c:showCatName val="0"/>
          <c:showSerName val="0"/>
          <c:showPercent val="0"/>
          <c:showBubbleSize val="0"/>
          <c:showLeaderLines val="0"/>
        </c:dLbls>
        <c:firstSliceAng val="0"/>
        <c:holeSize val="20"/>
      </c:doughnutChart>
      <c:spPr>
        <a:solidFill>
          <a:schemeClr val="bg1"/>
        </a:solidFill>
      </c:spPr>
    </c:plotArea>
    <c:legend>
      <c:legendPos val="b"/>
      <c:layout>
        <c:manualLayout>
          <c:xMode val="edge"/>
          <c:yMode val="edge"/>
          <c:x val="1.6456921843289347E-2"/>
          <c:y val="0.89008747718954362"/>
          <c:w val="0.93354291968597469"/>
          <c:h val="8.7217477210391539E-2"/>
        </c:manualLayout>
      </c:layout>
      <c:overlay val="0"/>
    </c:legend>
    <c:plotVisOnly val="1"/>
    <c:dispBlanksAs val="zero"/>
    <c:showDLblsOverMax val="0"/>
  </c:chart>
  <c:spPr>
    <a:noFill/>
    <a:ln>
      <a:noFill/>
    </a:ln>
  </c:spPr>
  <c:txPr>
    <a:bodyPr/>
    <a:lstStyle/>
    <a:p>
      <a:pPr>
        <a:defRPr sz="1000">
          <a:latin typeface="Univers" panose="020B0503020202020204"/>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55306250519201E-2"/>
          <c:y val="0.11707303318388762"/>
          <c:w val="0.93008938749896164"/>
          <c:h val="0.72098714419883869"/>
        </c:manualLayout>
      </c:layout>
      <c:barChart>
        <c:barDir val="col"/>
        <c:grouping val="clustered"/>
        <c:varyColors val="0"/>
        <c:ser>
          <c:idx val="0"/>
          <c:order val="0"/>
          <c:tx>
            <c:strRef>
              <c:f>Charts!$B$5</c:f>
              <c:strCache>
                <c:ptCount val="1"/>
                <c:pt idx="0">
                  <c:v>Revenue</c:v>
                </c:pt>
              </c:strCache>
            </c:strRef>
          </c:tx>
          <c:spPr>
            <a:solidFill>
              <a:srgbClr val="719744"/>
            </a:solidFill>
            <a:scene3d>
              <a:camera prst="orthographicFront"/>
              <a:lightRig rig="threePt" dir="t"/>
            </a:scene3d>
            <a:sp3d>
              <a:bevelT/>
            </a:sp3d>
          </c:spPr>
          <c:invertIfNegative val="0"/>
          <c:dPt>
            <c:idx val="4"/>
            <c:invertIfNegative val="0"/>
            <c:bubble3D val="0"/>
            <c:extLst>
              <c:ext xmlns:c16="http://schemas.microsoft.com/office/drawing/2014/chart" uri="{C3380CC4-5D6E-409C-BE32-E72D297353CC}">
                <c16:uniqueId val="{00000001-E3E7-4929-90EA-6A9AE6E31EAC}"/>
              </c:ext>
            </c:extLst>
          </c:dPt>
          <c:dPt>
            <c:idx val="5"/>
            <c:invertIfNegative val="0"/>
            <c:bubble3D val="0"/>
            <c:spPr>
              <a:solidFill>
                <a:srgbClr val="3686C6"/>
              </a:solidFill>
              <a:scene3d>
                <a:camera prst="orthographicFront"/>
                <a:lightRig rig="threePt" dir="t"/>
              </a:scene3d>
              <a:sp3d>
                <a:bevelT/>
              </a:sp3d>
            </c:spPr>
            <c:extLst>
              <c:ext xmlns:c16="http://schemas.microsoft.com/office/drawing/2014/chart" uri="{C3380CC4-5D6E-409C-BE32-E72D297353CC}">
                <c16:uniqueId val="{00000002-380D-4112-AD8D-27A231D0ADD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Charts!$V$5:$AA$5</c:f>
              <c:numCache>
                <c:formatCode>#,##0;\(#,##0\)</c:formatCode>
                <c:ptCount val="6"/>
                <c:pt idx="0">
                  <c:v>3698.8</c:v>
                </c:pt>
                <c:pt idx="1">
                  <c:v>3665.6</c:v>
                </c:pt>
                <c:pt idx="2">
                  <c:v>3848.6</c:v>
                </c:pt>
                <c:pt idx="3">
                  <c:v>3746.8</c:v>
                </c:pt>
                <c:pt idx="4">
                  <c:v>3204.9</c:v>
                </c:pt>
                <c:pt idx="5">
                  <c:v>3078.1</c:v>
                </c:pt>
              </c:numCache>
            </c:numRef>
          </c:val>
          <c:extLst>
            <c:ext xmlns:c16="http://schemas.microsoft.com/office/drawing/2014/chart" uri="{C3380CC4-5D6E-409C-BE32-E72D297353CC}">
              <c16:uniqueId val="{00000002-E3E7-4929-90EA-6A9AE6E31EAC}"/>
            </c:ext>
          </c:extLst>
        </c:ser>
        <c:dLbls>
          <c:showLegendKey val="0"/>
          <c:showVal val="0"/>
          <c:showCatName val="0"/>
          <c:showSerName val="0"/>
          <c:showPercent val="0"/>
          <c:showBubbleSize val="0"/>
        </c:dLbls>
        <c:gapWidth val="60"/>
        <c:axId val="143000088"/>
        <c:axId val="143000472"/>
      </c:barChart>
      <c:lineChart>
        <c:grouping val="standard"/>
        <c:varyColors val="0"/>
        <c:ser>
          <c:idx val="1"/>
          <c:order val="1"/>
          <c:tx>
            <c:strRef>
              <c:f>Charts!$B$6</c:f>
              <c:strCache>
                <c:ptCount val="1"/>
                <c:pt idx="0">
                  <c:v>Q-o-Q Growth</c:v>
                </c:pt>
              </c:strCache>
            </c:strRef>
          </c:tx>
          <c:spPr>
            <a:ln>
              <a:solidFill>
                <a:srgbClr val="E77E28"/>
              </a:solidFill>
            </a:ln>
          </c:spPr>
          <c:marker>
            <c:spPr>
              <a:solidFill>
                <a:srgbClr val="E77E28"/>
              </a:solidFill>
              <a:ln>
                <a:solidFill>
                  <a:srgbClr val="E77E28"/>
                </a:solidFill>
              </a:ln>
            </c:spPr>
          </c:marker>
          <c:dLbls>
            <c:spPr>
              <a:noFill/>
              <a:ln>
                <a:noFill/>
              </a:ln>
              <a:effectLst/>
            </c:spPr>
            <c:txPr>
              <a:bodyPr/>
              <a:lstStyle/>
              <a:p>
                <a:pPr>
                  <a:defRPr>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Charts!$V$6:$AA$6</c:f>
              <c:numCache>
                <c:formatCode>0.0%;\(0.0\)%</c:formatCode>
                <c:ptCount val="6"/>
                <c:pt idx="0">
                  <c:v>-2.4063324538258546E-2</c:v>
                </c:pt>
                <c:pt idx="1">
                  <c:v>-8.9758840705094212E-3</c:v>
                </c:pt>
                <c:pt idx="2">
                  <c:v>4.9923614142295847E-2</c:v>
                </c:pt>
                <c:pt idx="3">
                  <c:v>-2.6451177051395214E-2</c:v>
                </c:pt>
                <c:pt idx="4">
                  <c:v>-0.14463008433863567</c:v>
                </c:pt>
                <c:pt idx="5">
                  <c:v>-3.9564416986489492E-2</c:v>
                </c:pt>
              </c:numCache>
            </c:numRef>
          </c:val>
          <c:smooth val="0"/>
          <c:extLst>
            <c:ext xmlns:c16="http://schemas.microsoft.com/office/drawing/2014/chart" uri="{C3380CC4-5D6E-409C-BE32-E72D297353CC}">
              <c16:uniqueId val="{00000004-E3E7-4929-90EA-6A9AE6E31EAC}"/>
            </c:ext>
          </c:extLst>
        </c:ser>
        <c:dLbls>
          <c:showLegendKey val="0"/>
          <c:showVal val="0"/>
          <c:showCatName val="0"/>
          <c:showSerName val="0"/>
          <c:showPercent val="0"/>
          <c:showBubbleSize val="0"/>
        </c:dLbls>
        <c:marker val="1"/>
        <c:smooth val="0"/>
        <c:axId val="143050264"/>
        <c:axId val="143045784"/>
      </c:lineChart>
      <c:catAx>
        <c:axId val="143000088"/>
        <c:scaling>
          <c:orientation val="minMax"/>
        </c:scaling>
        <c:delete val="0"/>
        <c:axPos val="b"/>
        <c:numFmt formatCode="General" sourceLinked="0"/>
        <c:majorTickMark val="out"/>
        <c:minorTickMark val="none"/>
        <c:tickLblPos val="nextTo"/>
        <c:crossAx val="143000472"/>
        <c:crosses val="autoZero"/>
        <c:auto val="1"/>
        <c:lblAlgn val="ctr"/>
        <c:lblOffset val="100"/>
        <c:noMultiLvlLbl val="0"/>
      </c:catAx>
      <c:valAx>
        <c:axId val="143000472"/>
        <c:scaling>
          <c:orientation val="minMax"/>
        </c:scaling>
        <c:delete val="0"/>
        <c:axPos val="l"/>
        <c:numFmt formatCode="#,##0;\(#,##0\)" sourceLinked="1"/>
        <c:majorTickMark val="none"/>
        <c:minorTickMark val="none"/>
        <c:tickLblPos val="none"/>
        <c:spPr>
          <a:ln>
            <a:noFill/>
          </a:ln>
        </c:spPr>
        <c:crossAx val="143000088"/>
        <c:crosses val="autoZero"/>
        <c:crossBetween val="between"/>
      </c:valAx>
      <c:valAx>
        <c:axId val="143045784"/>
        <c:scaling>
          <c:orientation val="minMax"/>
          <c:min val="-0.25"/>
        </c:scaling>
        <c:delete val="0"/>
        <c:axPos val="r"/>
        <c:numFmt formatCode="0.0%;\(0.0\)%" sourceLinked="1"/>
        <c:majorTickMark val="none"/>
        <c:minorTickMark val="none"/>
        <c:tickLblPos val="none"/>
        <c:spPr>
          <a:ln>
            <a:noFill/>
          </a:ln>
        </c:spPr>
        <c:crossAx val="143050264"/>
        <c:crosses val="max"/>
        <c:crossBetween val="between"/>
      </c:valAx>
      <c:catAx>
        <c:axId val="143050264"/>
        <c:scaling>
          <c:orientation val="minMax"/>
        </c:scaling>
        <c:delete val="1"/>
        <c:axPos val="b"/>
        <c:numFmt formatCode="General" sourceLinked="1"/>
        <c:majorTickMark val="out"/>
        <c:minorTickMark val="none"/>
        <c:tickLblPos val="nextTo"/>
        <c:crossAx val="143045784"/>
        <c:crosses val="autoZero"/>
        <c:auto val="1"/>
        <c:lblAlgn val="ctr"/>
        <c:lblOffset val="100"/>
        <c:noMultiLvlLbl val="0"/>
      </c:catAx>
    </c:plotArea>
    <c:plotVisOnly val="1"/>
    <c:dispBlanksAs val="gap"/>
    <c:showDLblsOverMax val="0"/>
  </c:chart>
  <c:spPr>
    <a:ln>
      <a:noFill/>
    </a:ln>
  </c:spPr>
  <c:txPr>
    <a:bodyPr/>
    <a:lstStyle/>
    <a:p>
      <a:pPr>
        <a:defRPr>
          <a:latin typeface="Univers" panose="020B0503020202020204"/>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32060772667167E-2"/>
          <c:y val="6.5728711213826271E-2"/>
          <c:w val="0.92193587845466562"/>
          <c:h val="0.60693524945622079"/>
        </c:manualLayout>
      </c:layout>
      <c:barChart>
        <c:barDir val="col"/>
        <c:grouping val="percentStacked"/>
        <c:varyColors val="0"/>
        <c:ser>
          <c:idx val="0"/>
          <c:order val="0"/>
          <c:tx>
            <c:strRef>
              <c:f>Charts!$B$30</c:f>
              <c:strCache>
                <c:ptCount val="1"/>
                <c:pt idx="0">
                  <c:v>Automotive &amp; Metallurgy</c:v>
                </c:pt>
              </c:strCache>
            </c:strRef>
          </c:tx>
          <c:spPr>
            <a:solidFill>
              <a:srgbClr val="3686C6"/>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Charts!$V$29:$AA$29</c:f>
              <c:strCache>
                <c:ptCount val="6"/>
                <c:pt idx="0">
                  <c:v>Q2 FY19</c:v>
                </c:pt>
                <c:pt idx="1">
                  <c:v>Q3 FY19</c:v>
                </c:pt>
                <c:pt idx="2">
                  <c:v>Q4 FY19</c:v>
                </c:pt>
                <c:pt idx="3">
                  <c:v>Q1 FY20</c:v>
                </c:pt>
                <c:pt idx="4">
                  <c:v>Q2 FY20</c:v>
                </c:pt>
                <c:pt idx="5">
                  <c:v>Q3 FY20</c:v>
                </c:pt>
              </c:strCache>
            </c:strRef>
          </c:cat>
          <c:val>
            <c:numRef>
              <c:f>Charts!$V$30:$AA$30</c:f>
              <c:numCache>
                <c:formatCode>0%</c:formatCode>
                <c:ptCount val="6"/>
                <c:pt idx="0">
                  <c:v>0.44174101108407676</c:v>
                </c:pt>
                <c:pt idx="1">
                  <c:v>0.43014595553130541</c:v>
                </c:pt>
                <c:pt idx="2">
                  <c:v>0.43720120557056746</c:v>
                </c:pt>
                <c:pt idx="3">
                  <c:v>0.44856331654000509</c:v>
                </c:pt>
                <c:pt idx="4">
                  <c:v>0.38970358814352574</c:v>
                </c:pt>
                <c:pt idx="5">
                  <c:v>0.34914921465968585</c:v>
                </c:pt>
              </c:numCache>
            </c:numRef>
          </c:val>
          <c:extLst>
            <c:ext xmlns:c16="http://schemas.microsoft.com/office/drawing/2014/chart" uri="{C3380CC4-5D6E-409C-BE32-E72D297353CC}">
              <c16:uniqueId val="{00000000-4B9E-4703-8E69-831ED453D886}"/>
            </c:ext>
          </c:extLst>
        </c:ser>
        <c:ser>
          <c:idx val="1"/>
          <c:order val="1"/>
          <c:tx>
            <c:strRef>
              <c:f>Charts!$B$31</c:f>
              <c:strCache>
                <c:ptCount val="1"/>
                <c:pt idx="0">
                  <c:v>Hydraulics</c:v>
                </c:pt>
              </c:strCache>
            </c:strRef>
          </c:tx>
          <c:spPr>
            <a:solidFill>
              <a:srgbClr val="E46C0A"/>
            </a:solidFill>
            <a:scene3d>
              <a:camera prst="orthographicFront"/>
              <a:lightRig rig="threePt" dir="t"/>
            </a:scene3d>
            <a:sp3d>
              <a:bevelT/>
            </a:sp3d>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Charts!$V$29:$AA$29</c:f>
              <c:strCache>
                <c:ptCount val="6"/>
                <c:pt idx="0">
                  <c:v>Q2 FY19</c:v>
                </c:pt>
                <c:pt idx="1">
                  <c:v>Q3 FY19</c:v>
                </c:pt>
                <c:pt idx="2">
                  <c:v>Q4 FY19</c:v>
                </c:pt>
                <c:pt idx="3">
                  <c:v>Q1 FY20</c:v>
                </c:pt>
                <c:pt idx="4">
                  <c:v>Q2 FY20</c:v>
                </c:pt>
                <c:pt idx="5">
                  <c:v>Q3 FY20</c:v>
                </c:pt>
              </c:strCache>
            </c:strRef>
          </c:cat>
          <c:val>
            <c:numRef>
              <c:f>Charts!$V$31:$AA$31</c:f>
              <c:numCache>
                <c:formatCode>0%</c:formatCode>
                <c:ptCount val="6"/>
                <c:pt idx="0">
                  <c:v>0.24917545282508788</c:v>
                </c:pt>
                <c:pt idx="1">
                  <c:v>0.2431591870140499</c:v>
                </c:pt>
                <c:pt idx="2">
                  <c:v>0.24264705882352938</c:v>
                </c:pt>
                <c:pt idx="3">
                  <c:v>0.2316331867475023</c:v>
                </c:pt>
                <c:pt idx="4">
                  <c:v>0.2390015600624025</c:v>
                </c:pt>
                <c:pt idx="5">
                  <c:v>0.21740837696335077</c:v>
                </c:pt>
              </c:numCache>
            </c:numRef>
          </c:val>
          <c:extLst>
            <c:ext xmlns:c16="http://schemas.microsoft.com/office/drawing/2014/chart" uri="{C3380CC4-5D6E-409C-BE32-E72D297353CC}">
              <c16:uniqueId val="{00000001-4B9E-4703-8E69-831ED453D886}"/>
            </c:ext>
          </c:extLst>
        </c:ser>
        <c:ser>
          <c:idx val="2"/>
          <c:order val="2"/>
          <c:tx>
            <c:strRef>
              <c:f>Charts!$B$32</c:f>
              <c:strCache>
                <c:ptCount val="1"/>
                <c:pt idx="0">
                  <c:v>Aerospace</c:v>
                </c:pt>
              </c:strCache>
            </c:strRef>
          </c:tx>
          <c:spPr>
            <a:solidFill>
              <a:srgbClr val="719744"/>
            </a:solidFill>
            <a:scene3d>
              <a:camera prst="orthographicFront"/>
              <a:lightRig rig="threePt" dir="t"/>
            </a:scene3d>
            <a:sp3d>
              <a:bevelT/>
            </a:sp3d>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Charts!$V$29:$AA$29</c:f>
              <c:strCache>
                <c:ptCount val="6"/>
                <c:pt idx="0">
                  <c:v>Q2 FY19</c:v>
                </c:pt>
                <c:pt idx="1">
                  <c:v>Q3 FY19</c:v>
                </c:pt>
                <c:pt idx="2">
                  <c:v>Q4 FY19</c:v>
                </c:pt>
                <c:pt idx="3">
                  <c:v>Q1 FY20</c:v>
                </c:pt>
                <c:pt idx="4">
                  <c:v>Q2 FY20</c:v>
                </c:pt>
                <c:pt idx="5">
                  <c:v>Q3 FY20</c:v>
                </c:pt>
              </c:strCache>
            </c:strRef>
          </c:cat>
          <c:val>
            <c:numRef>
              <c:f>Charts!$V$32:$AA$32</c:f>
              <c:numCache>
                <c:formatCode>0%</c:formatCode>
                <c:ptCount val="6"/>
                <c:pt idx="0">
                  <c:v>0.30908353609083533</c:v>
                </c:pt>
                <c:pt idx="1">
                  <c:v>0.32669485745464466</c:v>
                </c:pt>
                <c:pt idx="2">
                  <c:v>0.32015173560590315</c:v>
                </c:pt>
                <c:pt idx="3">
                  <c:v>0.31980349671249247</c:v>
                </c:pt>
                <c:pt idx="4">
                  <c:v>0.37129485179407179</c:v>
                </c:pt>
                <c:pt idx="5">
                  <c:v>0.4334424083769633</c:v>
                </c:pt>
              </c:numCache>
            </c:numRef>
          </c:val>
          <c:extLst>
            <c:ext xmlns:c16="http://schemas.microsoft.com/office/drawing/2014/chart" uri="{C3380CC4-5D6E-409C-BE32-E72D297353CC}">
              <c16:uniqueId val="{00000002-4B9E-4703-8E69-831ED453D886}"/>
            </c:ext>
          </c:extLst>
        </c:ser>
        <c:dLbls>
          <c:showLegendKey val="0"/>
          <c:showVal val="0"/>
          <c:showCatName val="0"/>
          <c:showSerName val="0"/>
          <c:showPercent val="0"/>
          <c:showBubbleSize val="0"/>
        </c:dLbls>
        <c:gapWidth val="60"/>
        <c:overlap val="100"/>
        <c:axId val="141129736"/>
        <c:axId val="141129344"/>
      </c:barChart>
      <c:catAx>
        <c:axId val="141129736"/>
        <c:scaling>
          <c:orientation val="minMax"/>
        </c:scaling>
        <c:delete val="0"/>
        <c:axPos val="b"/>
        <c:numFmt formatCode="General" sourceLinked="0"/>
        <c:majorTickMark val="out"/>
        <c:minorTickMark val="none"/>
        <c:tickLblPos val="nextTo"/>
        <c:crossAx val="141129344"/>
        <c:crosses val="autoZero"/>
        <c:auto val="1"/>
        <c:lblAlgn val="ctr"/>
        <c:lblOffset val="100"/>
        <c:noMultiLvlLbl val="0"/>
      </c:catAx>
      <c:valAx>
        <c:axId val="141129344"/>
        <c:scaling>
          <c:orientation val="minMax"/>
        </c:scaling>
        <c:delete val="1"/>
        <c:axPos val="l"/>
        <c:numFmt formatCode="0%" sourceLinked="1"/>
        <c:majorTickMark val="none"/>
        <c:minorTickMark val="none"/>
        <c:tickLblPos val="none"/>
        <c:crossAx val="141129736"/>
        <c:crosses val="autoZero"/>
        <c:crossBetween val="between"/>
      </c:valAx>
    </c:plotArea>
    <c:legend>
      <c:legendPos val="b"/>
      <c:layout>
        <c:manualLayout>
          <c:xMode val="edge"/>
          <c:yMode val="edge"/>
          <c:x val="0"/>
          <c:y val="0.78830367699678605"/>
          <c:w val="1"/>
          <c:h val="0.15194294917246284"/>
        </c:manualLayout>
      </c:layout>
      <c:overlay val="0"/>
    </c:legend>
    <c:plotVisOnly val="1"/>
    <c:dispBlanksAs val="gap"/>
    <c:showDLblsOverMax val="0"/>
  </c:chart>
  <c:spPr>
    <a:ln>
      <a:noFill/>
    </a:ln>
  </c:spPr>
  <c:txPr>
    <a:bodyPr/>
    <a:lstStyle/>
    <a:p>
      <a:pPr>
        <a:defRPr>
          <a:solidFill>
            <a:schemeClr val="tx1"/>
          </a:solidFill>
          <a:latin typeface="Univers" panose="020B0503020202020204"/>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Charts!$B$7</c:f>
              <c:strCache>
                <c:ptCount val="1"/>
                <c:pt idx="0">
                  <c:v>EBITDA</c:v>
                </c:pt>
              </c:strCache>
            </c:strRef>
          </c:tx>
          <c:spPr>
            <a:solidFill>
              <a:srgbClr val="719744"/>
            </a:solidFill>
            <a:scene3d>
              <a:camera prst="orthographicFront"/>
              <a:lightRig rig="threePt" dir="t"/>
            </a:scene3d>
            <a:sp3d>
              <a:bevelT/>
            </a:sp3d>
          </c:spPr>
          <c:invertIfNegative val="0"/>
          <c:dPt>
            <c:idx val="4"/>
            <c:invertIfNegative val="0"/>
            <c:bubble3D val="0"/>
            <c:extLst>
              <c:ext xmlns:c16="http://schemas.microsoft.com/office/drawing/2014/chart" uri="{C3380CC4-5D6E-409C-BE32-E72D297353CC}">
                <c16:uniqueId val="{00000001-203C-4039-8740-98E5F6961E87}"/>
              </c:ext>
            </c:extLst>
          </c:dPt>
          <c:dPt>
            <c:idx val="5"/>
            <c:invertIfNegative val="0"/>
            <c:bubble3D val="0"/>
            <c:spPr>
              <a:solidFill>
                <a:srgbClr val="3686C6"/>
              </a:solidFill>
              <a:scene3d>
                <a:camera prst="orthographicFront"/>
                <a:lightRig rig="threePt" dir="t"/>
              </a:scene3d>
              <a:sp3d>
                <a:bevelT/>
              </a:sp3d>
            </c:spPr>
            <c:extLst>
              <c:ext xmlns:c16="http://schemas.microsoft.com/office/drawing/2014/chart" uri="{C3380CC4-5D6E-409C-BE32-E72D297353CC}">
                <c16:uniqueId val="{00000002-7400-4BAC-82A7-14E538F636E5}"/>
              </c:ext>
            </c:extLst>
          </c:dPt>
          <c:dLbls>
            <c:dLbl>
              <c:idx val="0"/>
              <c:layout>
                <c:manualLayout>
                  <c:x val="-1.441975814496822E-17"/>
                  <c:y val="-5.85082694758826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41-4816-9A31-AB6F6F9A11C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Charts!$V$7:$AA$7</c:f>
              <c:numCache>
                <c:formatCode>#,##0;\(#,##0\)</c:formatCode>
                <c:ptCount val="6"/>
                <c:pt idx="0">
                  <c:v>425.5</c:v>
                </c:pt>
                <c:pt idx="1">
                  <c:v>438.59999999999991</c:v>
                </c:pt>
                <c:pt idx="2">
                  <c:v>474.099999999999</c:v>
                </c:pt>
                <c:pt idx="3">
                  <c:v>577</c:v>
                </c:pt>
                <c:pt idx="4">
                  <c:v>476</c:v>
                </c:pt>
                <c:pt idx="5">
                  <c:v>442.90000000000009</c:v>
                </c:pt>
              </c:numCache>
            </c:numRef>
          </c:val>
          <c:extLst>
            <c:ext xmlns:c16="http://schemas.microsoft.com/office/drawing/2014/chart" uri="{C3380CC4-5D6E-409C-BE32-E72D297353CC}">
              <c16:uniqueId val="{00000002-203C-4039-8740-98E5F6961E87}"/>
            </c:ext>
          </c:extLst>
        </c:ser>
        <c:dLbls>
          <c:showLegendKey val="0"/>
          <c:showVal val="0"/>
          <c:showCatName val="0"/>
          <c:showSerName val="0"/>
          <c:showPercent val="0"/>
          <c:showBubbleSize val="0"/>
        </c:dLbls>
        <c:gapWidth val="60"/>
        <c:axId val="141128560"/>
        <c:axId val="141128168"/>
      </c:barChart>
      <c:lineChart>
        <c:grouping val="standard"/>
        <c:varyColors val="0"/>
        <c:ser>
          <c:idx val="1"/>
          <c:order val="1"/>
          <c:tx>
            <c:strRef>
              <c:f>Charts!$B$8</c:f>
              <c:strCache>
                <c:ptCount val="1"/>
                <c:pt idx="0">
                  <c:v>EBITDA Margin</c:v>
                </c:pt>
              </c:strCache>
            </c:strRef>
          </c:tx>
          <c:spPr>
            <a:ln>
              <a:solidFill>
                <a:srgbClr val="E77E28"/>
              </a:solidFill>
            </a:ln>
          </c:spPr>
          <c:marker>
            <c:spPr>
              <a:solidFill>
                <a:srgbClr val="E77E28"/>
              </a:solidFill>
              <a:ln>
                <a:solidFill>
                  <a:srgbClr val="E77E28"/>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Charts!$V$8:$AA$8</c:f>
              <c:numCache>
                <c:formatCode>0.0%;\(0.0\)%</c:formatCode>
                <c:ptCount val="6"/>
                <c:pt idx="0">
                  <c:v>0.11503730939764248</c:v>
                </c:pt>
                <c:pt idx="1">
                  <c:v>0.11965298996071583</c:v>
                </c:pt>
                <c:pt idx="2">
                  <c:v>0.1231876526529125</c:v>
                </c:pt>
                <c:pt idx="3">
                  <c:v>0.15399807836020069</c:v>
                </c:pt>
                <c:pt idx="4">
                  <c:v>0.14852257480732628</c:v>
                </c:pt>
                <c:pt idx="5">
                  <c:v>0.14388746304538516</c:v>
                </c:pt>
              </c:numCache>
            </c:numRef>
          </c:val>
          <c:smooth val="0"/>
          <c:extLst>
            <c:ext xmlns:c16="http://schemas.microsoft.com/office/drawing/2014/chart" uri="{C3380CC4-5D6E-409C-BE32-E72D297353CC}">
              <c16:uniqueId val="{00000003-203C-4039-8740-98E5F6961E87}"/>
            </c:ext>
          </c:extLst>
        </c:ser>
        <c:dLbls>
          <c:showLegendKey val="0"/>
          <c:showVal val="0"/>
          <c:showCatName val="0"/>
          <c:showSerName val="0"/>
          <c:showPercent val="0"/>
          <c:showBubbleSize val="0"/>
        </c:dLbls>
        <c:marker val="1"/>
        <c:smooth val="0"/>
        <c:axId val="141956760"/>
        <c:axId val="141956368"/>
      </c:lineChart>
      <c:catAx>
        <c:axId val="141128560"/>
        <c:scaling>
          <c:orientation val="minMax"/>
        </c:scaling>
        <c:delete val="0"/>
        <c:axPos val="b"/>
        <c:numFmt formatCode="General" sourceLinked="0"/>
        <c:majorTickMark val="out"/>
        <c:minorTickMark val="none"/>
        <c:tickLblPos val="nextTo"/>
        <c:crossAx val="141128168"/>
        <c:crosses val="autoZero"/>
        <c:auto val="1"/>
        <c:lblAlgn val="ctr"/>
        <c:lblOffset val="100"/>
        <c:noMultiLvlLbl val="0"/>
      </c:catAx>
      <c:valAx>
        <c:axId val="141128168"/>
        <c:scaling>
          <c:orientation val="minMax"/>
        </c:scaling>
        <c:delete val="0"/>
        <c:axPos val="l"/>
        <c:numFmt formatCode="#,##0;\(#,##0\)" sourceLinked="1"/>
        <c:majorTickMark val="none"/>
        <c:minorTickMark val="none"/>
        <c:tickLblPos val="none"/>
        <c:spPr>
          <a:ln>
            <a:noFill/>
          </a:ln>
        </c:spPr>
        <c:crossAx val="141128560"/>
        <c:crosses val="autoZero"/>
        <c:crossBetween val="between"/>
      </c:valAx>
      <c:valAx>
        <c:axId val="141956368"/>
        <c:scaling>
          <c:orientation val="minMax"/>
          <c:max val="0.30000000000000032"/>
          <c:min val="-0.1"/>
        </c:scaling>
        <c:delete val="0"/>
        <c:axPos val="r"/>
        <c:numFmt formatCode="0.0%;\(0.0\)%" sourceLinked="1"/>
        <c:majorTickMark val="none"/>
        <c:minorTickMark val="none"/>
        <c:tickLblPos val="none"/>
        <c:spPr>
          <a:ln>
            <a:noFill/>
          </a:ln>
        </c:spPr>
        <c:crossAx val="141956760"/>
        <c:crosses val="max"/>
        <c:crossBetween val="between"/>
      </c:valAx>
      <c:catAx>
        <c:axId val="141956760"/>
        <c:scaling>
          <c:orientation val="minMax"/>
        </c:scaling>
        <c:delete val="1"/>
        <c:axPos val="b"/>
        <c:numFmt formatCode="General" sourceLinked="1"/>
        <c:majorTickMark val="out"/>
        <c:minorTickMark val="none"/>
        <c:tickLblPos val="none"/>
        <c:crossAx val="141956368"/>
        <c:crosses val="autoZero"/>
        <c:auto val="1"/>
        <c:lblAlgn val="ctr"/>
        <c:lblOffset val="100"/>
        <c:noMultiLvlLbl val="0"/>
      </c:catAx>
    </c:plotArea>
    <c:plotVisOnly val="1"/>
    <c:dispBlanksAs val="gap"/>
    <c:showDLblsOverMax val="0"/>
  </c:chart>
  <c:spPr>
    <a:ln>
      <a:noFill/>
    </a:ln>
  </c:spPr>
  <c:txPr>
    <a:bodyPr/>
    <a:lstStyle/>
    <a:p>
      <a:pPr>
        <a:defRPr>
          <a:latin typeface="Univers" panose="020B0503020202020204"/>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Charts!$B$18</c:f>
              <c:strCache>
                <c:ptCount val="1"/>
                <c:pt idx="0">
                  <c:v>EBITDA</c:v>
                </c:pt>
              </c:strCache>
            </c:strRef>
          </c:tx>
          <c:spPr>
            <a:solidFill>
              <a:srgbClr val="719744"/>
            </a:solidFill>
            <a:scene3d>
              <a:camera prst="orthographicFront"/>
              <a:lightRig rig="threePt" dir="t"/>
            </a:scene3d>
            <a:sp3d>
              <a:bevelT/>
            </a:sp3d>
          </c:spPr>
          <c:invertIfNegative val="0"/>
          <c:dPt>
            <c:idx val="4"/>
            <c:invertIfNegative val="0"/>
            <c:bubble3D val="0"/>
            <c:extLst>
              <c:ext xmlns:c16="http://schemas.microsoft.com/office/drawing/2014/chart" uri="{C3380CC4-5D6E-409C-BE32-E72D297353CC}">
                <c16:uniqueId val="{00000000-41FF-4C74-9ACD-F02F6BF50CE1}"/>
              </c:ext>
            </c:extLst>
          </c:dPt>
          <c:dPt>
            <c:idx val="5"/>
            <c:invertIfNegative val="0"/>
            <c:bubble3D val="0"/>
            <c:spPr>
              <a:solidFill>
                <a:srgbClr val="3686C6"/>
              </a:solidFill>
              <a:scene3d>
                <a:camera prst="orthographicFront"/>
                <a:lightRig rig="threePt" dir="t"/>
              </a:scene3d>
              <a:sp3d>
                <a:bevelT/>
              </a:sp3d>
            </c:spPr>
            <c:extLst>
              <c:ext xmlns:c16="http://schemas.microsoft.com/office/drawing/2014/chart" uri="{C3380CC4-5D6E-409C-BE32-E72D297353CC}">
                <c16:uniqueId val="{00000002-E86A-40C3-B8D5-9A69CB5AE5A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Charts!$V$4:$AA$4</c:f>
              <c:strCache>
                <c:ptCount val="6"/>
                <c:pt idx="0">
                  <c:v>Q2 FY19</c:v>
                </c:pt>
                <c:pt idx="1">
                  <c:v>Q3 FY19</c:v>
                </c:pt>
                <c:pt idx="2">
                  <c:v>Q4 FY19</c:v>
                </c:pt>
                <c:pt idx="3">
                  <c:v>Q1 FY20</c:v>
                </c:pt>
                <c:pt idx="4">
                  <c:v>Q2 FY20</c:v>
                </c:pt>
                <c:pt idx="5">
                  <c:v>Q3 FY20</c:v>
                </c:pt>
              </c:strCache>
            </c:strRef>
          </c:cat>
          <c:val>
            <c:numRef>
              <c:f>Charts!$V$18:$AA$18</c:f>
              <c:numCache>
                <c:formatCode>#,##0;\(#,##0\)</c:formatCode>
                <c:ptCount val="6"/>
                <c:pt idx="0">
                  <c:v>425.5</c:v>
                </c:pt>
                <c:pt idx="1">
                  <c:v>438.59999999999991</c:v>
                </c:pt>
                <c:pt idx="2">
                  <c:v>474.099999999999</c:v>
                </c:pt>
                <c:pt idx="3">
                  <c:v>450</c:v>
                </c:pt>
                <c:pt idx="4">
                  <c:v>346</c:v>
                </c:pt>
                <c:pt idx="5">
                  <c:v>308.90000000000009</c:v>
                </c:pt>
              </c:numCache>
            </c:numRef>
          </c:val>
          <c:extLst>
            <c:ext xmlns:c16="http://schemas.microsoft.com/office/drawing/2014/chart" uri="{C3380CC4-5D6E-409C-BE32-E72D297353CC}">
              <c16:uniqueId val="{00000002-41FF-4C74-9ACD-F02F6BF50CE1}"/>
            </c:ext>
          </c:extLst>
        </c:ser>
        <c:dLbls>
          <c:showLegendKey val="0"/>
          <c:showVal val="1"/>
          <c:showCatName val="0"/>
          <c:showSerName val="0"/>
          <c:showPercent val="0"/>
          <c:showBubbleSize val="0"/>
        </c:dLbls>
        <c:gapWidth val="60"/>
        <c:axId val="141957544"/>
        <c:axId val="141957936"/>
      </c:barChart>
      <c:lineChart>
        <c:grouping val="standard"/>
        <c:varyColors val="0"/>
        <c:ser>
          <c:idx val="1"/>
          <c:order val="1"/>
          <c:tx>
            <c:strRef>
              <c:f>Charts!$B$19</c:f>
              <c:strCache>
                <c:ptCount val="1"/>
                <c:pt idx="0">
                  <c:v>margin</c:v>
                </c:pt>
              </c:strCache>
            </c:strRef>
          </c:tx>
          <c:spPr>
            <a:ln>
              <a:solidFill>
                <a:srgbClr val="E77E28"/>
              </a:solidFill>
              <a:prstDash val="solid"/>
            </a:ln>
          </c:spPr>
          <c:marker>
            <c:spPr>
              <a:solidFill>
                <a:srgbClr val="E77E28"/>
              </a:solidFill>
              <a:ln>
                <a:solidFill>
                  <a:srgbClr val="E77E28"/>
                </a:solidFill>
                <a:prstDash val="solid"/>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Charts!$V$4:$AA$4</c:f>
              <c:strCache>
                <c:ptCount val="6"/>
                <c:pt idx="0">
                  <c:v>Q2 FY19</c:v>
                </c:pt>
                <c:pt idx="1">
                  <c:v>Q3 FY19</c:v>
                </c:pt>
                <c:pt idx="2">
                  <c:v>Q4 FY19</c:v>
                </c:pt>
                <c:pt idx="3">
                  <c:v>Q1 FY20</c:v>
                </c:pt>
                <c:pt idx="4">
                  <c:v>Q2 FY20</c:v>
                </c:pt>
                <c:pt idx="5">
                  <c:v>Q3 FY20</c:v>
                </c:pt>
              </c:strCache>
            </c:strRef>
          </c:cat>
          <c:val>
            <c:numRef>
              <c:f>Charts!$V$19:$AA$19</c:f>
              <c:numCache>
                <c:formatCode>0.0%;\(0.0\)%</c:formatCode>
                <c:ptCount val="6"/>
                <c:pt idx="0">
                  <c:v>0.11503730939764248</c:v>
                </c:pt>
                <c:pt idx="1">
                  <c:v>0.11965298996071583</c:v>
                </c:pt>
                <c:pt idx="2">
                  <c:v>0.1231876526529125</c:v>
                </c:pt>
                <c:pt idx="3">
                  <c:v>0.12010248745596241</c:v>
                </c:pt>
                <c:pt idx="4">
                  <c:v>0.10795968672969515</c:v>
                </c:pt>
                <c:pt idx="5">
                  <c:v>0.1003541145511842</c:v>
                </c:pt>
              </c:numCache>
            </c:numRef>
          </c:val>
          <c:smooth val="0"/>
          <c:extLst>
            <c:ext xmlns:c16="http://schemas.microsoft.com/office/drawing/2014/chart" uri="{C3380CC4-5D6E-409C-BE32-E72D297353CC}">
              <c16:uniqueId val="{00000003-41FF-4C74-9ACD-F02F6BF50CE1}"/>
            </c:ext>
          </c:extLst>
        </c:ser>
        <c:dLbls>
          <c:showLegendKey val="0"/>
          <c:showVal val="1"/>
          <c:showCatName val="0"/>
          <c:showSerName val="0"/>
          <c:showPercent val="0"/>
          <c:showBubbleSize val="0"/>
        </c:dLbls>
        <c:marker val="1"/>
        <c:smooth val="0"/>
        <c:axId val="141958720"/>
        <c:axId val="141958328"/>
      </c:lineChart>
      <c:catAx>
        <c:axId val="141957544"/>
        <c:scaling>
          <c:orientation val="minMax"/>
        </c:scaling>
        <c:delete val="0"/>
        <c:axPos val="b"/>
        <c:numFmt formatCode="General" sourceLinked="0"/>
        <c:majorTickMark val="out"/>
        <c:minorTickMark val="none"/>
        <c:tickLblPos val="nextTo"/>
        <c:crossAx val="141957936"/>
        <c:crosses val="autoZero"/>
        <c:auto val="1"/>
        <c:lblAlgn val="ctr"/>
        <c:lblOffset val="100"/>
        <c:noMultiLvlLbl val="0"/>
      </c:catAx>
      <c:valAx>
        <c:axId val="141957936"/>
        <c:scaling>
          <c:orientation val="minMax"/>
        </c:scaling>
        <c:delete val="0"/>
        <c:axPos val="l"/>
        <c:numFmt formatCode="#,##0;\(#,##0\)" sourceLinked="1"/>
        <c:majorTickMark val="none"/>
        <c:minorTickMark val="none"/>
        <c:tickLblPos val="none"/>
        <c:spPr>
          <a:ln>
            <a:noFill/>
          </a:ln>
        </c:spPr>
        <c:crossAx val="141957544"/>
        <c:crosses val="autoZero"/>
        <c:crossBetween val="between"/>
      </c:valAx>
      <c:valAx>
        <c:axId val="141958328"/>
        <c:scaling>
          <c:orientation val="minMax"/>
          <c:max val="0.30000000000000032"/>
          <c:min val="-0.1"/>
        </c:scaling>
        <c:delete val="0"/>
        <c:axPos val="r"/>
        <c:numFmt formatCode="0.0%;\(0.0\)%" sourceLinked="1"/>
        <c:majorTickMark val="none"/>
        <c:minorTickMark val="none"/>
        <c:tickLblPos val="none"/>
        <c:spPr>
          <a:ln>
            <a:noFill/>
          </a:ln>
        </c:spPr>
        <c:crossAx val="141958720"/>
        <c:crosses val="max"/>
        <c:crossBetween val="between"/>
      </c:valAx>
      <c:catAx>
        <c:axId val="141958720"/>
        <c:scaling>
          <c:orientation val="minMax"/>
        </c:scaling>
        <c:delete val="1"/>
        <c:axPos val="t"/>
        <c:numFmt formatCode="General" sourceLinked="1"/>
        <c:majorTickMark val="out"/>
        <c:minorTickMark val="none"/>
        <c:tickLblPos val="nextTo"/>
        <c:crossAx val="141958328"/>
        <c:crosses val="max"/>
        <c:auto val="1"/>
        <c:lblAlgn val="ctr"/>
        <c:lblOffset val="100"/>
        <c:noMultiLvlLbl val="0"/>
      </c:catAx>
    </c:plotArea>
    <c:plotVisOnly val="1"/>
    <c:dispBlanksAs val="gap"/>
    <c:showDLblsOverMax val="0"/>
  </c:chart>
  <c:spPr>
    <a:ln>
      <a:noFill/>
    </a:ln>
  </c:spPr>
  <c:txPr>
    <a:bodyPr/>
    <a:lstStyle/>
    <a:p>
      <a:pPr>
        <a:defRPr>
          <a:latin typeface="Univers" panose="020B0503020202020204"/>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Charts!$B$13</c:f>
              <c:strCache>
                <c:ptCount val="1"/>
                <c:pt idx="0">
                  <c:v>Interest Expense</c:v>
                </c:pt>
              </c:strCache>
            </c:strRef>
          </c:tx>
          <c:spPr>
            <a:solidFill>
              <a:srgbClr val="719744"/>
            </a:solidFill>
            <a:scene3d>
              <a:camera prst="orthographicFront"/>
              <a:lightRig rig="threePt" dir="t"/>
            </a:scene3d>
            <a:sp3d>
              <a:bevelT/>
            </a:sp3d>
          </c:spPr>
          <c:invertIfNegative val="0"/>
          <c:dPt>
            <c:idx val="4"/>
            <c:invertIfNegative val="0"/>
            <c:bubble3D val="0"/>
            <c:extLst>
              <c:ext xmlns:c16="http://schemas.microsoft.com/office/drawing/2014/chart" uri="{C3380CC4-5D6E-409C-BE32-E72D297353CC}">
                <c16:uniqueId val="{00000001-3A2E-4ED8-B1CC-91C50544C747}"/>
              </c:ext>
            </c:extLst>
          </c:dPt>
          <c:dPt>
            <c:idx val="5"/>
            <c:invertIfNegative val="0"/>
            <c:bubble3D val="0"/>
            <c:spPr>
              <a:solidFill>
                <a:srgbClr val="3686C6"/>
              </a:solidFill>
              <a:scene3d>
                <a:camera prst="orthographicFront"/>
                <a:lightRig rig="threePt" dir="t"/>
              </a:scene3d>
              <a:sp3d>
                <a:bevelT/>
              </a:sp3d>
            </c:spPr>
            <c:extLst>
              <c:ext xmlns:c16="http://schemas.microsoft.com/office/drawing/2014/chart" uri="{C3380CC4-5D6E-409C-BE32-E72D297353CC}">
                <c16:uniqueId val="{00000002-ED37-4C6A-9F7D-28616457FB41}"/>
              </c:ext>
            </c:extLst>
          </c:dPt>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Charts!$V$13:$AA$13</c:f>
              <c:numCache>
                <c:formatCode>#,##0;\(#,##0\)</c:formatCode>
                <c:ptCount val="6"/>
                <c:pt idx="0">
                  <c:v>196.5</c:v>
                </c:pt>
                <c:pt idx="1">
                  <c:v>200.8</c:v>
                </c:pt>
                <c:pt idx="2">
                  <c:v>210.59999999999997</c:v>
                </c:pt>
                <c:pt idx="3">
                  <c:v>209.7</c:v>
                </c:pt>
                <c:pt idx="4">
                  <c:v>200.7</c:v>
                </c:pt>
                <c:pt idx="5">
                  <c:v>217.4</c:v>
                </c:pt>
              </c:numCache>
            </c:numRef>
          </c:val>
          <c:extLst>
            <c:ext xmlns:c16="http://schemas.microsoft.com/office/drawing/2014/chart" uri="{C3380CC4-5D6E-409C-BE32-E72D297353CC}">
              <c16:uniqueId val="{00000004-3A2E-4ED8-B1CC-91C50544C747}"/>
            </c:ext>
          </c:extLst>
        </c:ser>
        <c:dLbls>
          <c:showLegendKey val="0"/>
          <c:showVal val="0"/>
          <c:showCatName val="0"/>
          <c:showSerName val="0"/>
          <c:showPercent val="0"/>
          <c:showBubbleSize val="0"/>
        </c:dLbls>
        <c:gapWidth val="60"/>
        <c:axId val="142801000"/>
        <c:axId val="142801392"/>
      </c:barChart>
      <c:lineChart>
        <c:grouping val="standard"/>
        <c:varyColors val="0"/>
        <c:ser>
          <c:idx val="1"/>
          <c:order val="1"/>
          <c:tx>
            <c:strRef>
              <c:f>Charts!$B$15</c:f>
              <c:strCache>
                <c:ptCount val="1"/>
                <c:pt idx="0">
                  <c:v>Interest Coverage Ratio (x)</c:v>
                </c:pt>
              </c:strCache>
            </c:strRef>
          </c:tx>
          <c:spPr>
            <a:ln>
              <a:solidFill>
                <a:srgbClr val="E46C0A"/>
              </a:solidFill>
            </a:ln>
          </c:spPr>
          <c:marker>
            <c:spPr>
              <a:solidFill>
                <a:srgbClr val="E46C0A"/>
              </a:solidFill>
              <a:ln>
                <a:solidFill>
                  <a:srgbClr val="E46C0A"/>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Charts!$V$15:$AA$15</c:f>
              <c:numCache>
                <c:formatCode>#,##0.0\x</c:formatCode>
                <c:ptCount val="6"/>
                <c:pt idx="0">
                  <c:v>1.5379134860050889</c:v>
                </c:pt>
                <c:pt idx="1">
                  <c:v>1.5712151394422305</c:v>
                </c:pt>
                <c:pt idx="2">
                  <c:v>1.6946818613485233</c:v>
                </c:pt>
                <c:pt idx="3">
                  <c:v>1.7119694802098238</c:v>
                </c:pt>
                <c:pt idx="4">
                  <c:v>1.2635774788241156</c:v>
                </c:pt>
                <c:pt idx="5">
                  <c:v>0.97424103035878606</c:v>
                </c:pt>
              </c:numCache>
            </c:numRef>
          </c:val>
          <c:smooth val="0"/>
          <c:extLst>
            <c:ext xmlns:c16="http://schemas.microsoft.com/office/drawing/2014/chart" uri="{C3380CC4-5D6E-409C-BE32-E72D297353CC}">
              <c16:uniqueId val="{00000005-3A2E-4ED8-B1CC-91C50544C747}"/>
            </c:ext>
          </c:extLst>
        </c:ser>
        <c:dLbls>
          <c:showLegendKey val="0"/>
          <c:showVal val="0"/>
          <c:showCatName val="0"/>
          <c:showSerName val="0"/>
          <c:showPercent val="0"/>
          <c:showBubbleSize val="0"/>
        </c:dLbls>
        <c:marker val="1"/>
        <c:smooth val="0"/>
        <c:axId val="142802176"/>
        <c:axId val="142801784"/>
      </c:lineChart>
      <c:catAx>
        <c:axId val="142801000"/>
        <c:scaling>
          <c:orientation val="minMax"/>
        </c:scaling>
        <c:delete val="0"/>
        <c:axPos val="b"/>
        <c:numFmt formatCode="General" sourceLinked="0"/>
        <c:majorTickMark val="out"/>
        <c:minorTickMark val="none"/>
        <c:tickLblPos val="nextTo"/>
        <c:crossAx val="142801392"/>
        <c:crosses val="autoZero"/>
        <c:auto val="1"/>
        <c:lblAlgn val="ctr"/>
        <c:lblOffset val="100"/>
        <c:noMultiLvlLbl val="0"/>
      </c:catAx>
      <c:valAx>
        <c:axId val="142801392"/>
        <c:scaling>
          <c:orientation val="minMax"/>
          <c:min val="120"/>
        </c:scaling>
        <c:delete val="0"/>
        <c:axPos val="l"/>
        <c:numFmt formatCode="#,##0;\(#,##0\)" sourceLinked="1"/>
        <c:majorTickMark val="none"/>
        <c:minorTickMark val="none"/>
        <c:tickLblPos val="none"/>
        <c:spPr>
          <a:ln>
            <a:noFill/>
          </a:ln>
        </c:spPr>
        <c:crossAx val="142801000"/>
        <c:crosses val="autoZero"/>
        <c:crossBetween val="between"/>
      </c:valAx>
      <c:valAx>
        <c:axId val="142801784"/>
        <c:scaling>
          <c:orientation val="minMax"/>
          <c:min val="-0.4"/>
        </c:scaling>
        <c:delete val="0"/>
        <c:axPos val="r"/>
        <c:numFmt formatCode="#,##0.0\x" sourceLinked="1"/>
        <c:majorTickMark val="none"/>
        <c:minorTickMark val="none"/>
        <c:tickLblPos val="none"/>
        <c:spPr>
          <a:ln>
            <a:noFill/>
          </a:ln>
        </c:spPr>
        <c:crossAx val="142802176"/>
        <c:crosses val="max"/>
        <c:crossBetween val="between"/>
      </c:valAx>
      <c:catAx>
        <c:axId val="142802176"/>
        <c:scaling>
          <c:orientation val="minMax"/>
        </c:scaling>
        <c:delete val="1"/>
        <c:axPos val="b"/>
        <c:numFmt formatCode="General" sourceLinked="1"/>
        <c:majorTickMark val="out"/>
        <c:minorTickMark val="none"/>
        <c:tickLblPos val="none"/>
        <c:crossAx val="142801784"/>
        <c:crosses val="autoZero"/>
        <c:auto val="1"/>
        <c:lblAlgn val="ctr"/>
        <c:lblOffset val="100"/>
        <c:noMultiLvlLbl val="0"/>
      </c:catAx>
    </c:plotArea>
    <c:plotVisOnly val="1"/>
    <c:dispBlanksAs val="gap"/>
    <c:showDLblsOverMax val="0"/>
  </c:chart>
  <c:spPr>
    <a:ln>
      <a:noFill/>
    </a:ln>
  </c:spPr>
  <c:txPr>
    <a:bodyPr/>
    <a:lstStyle/>
    <a:p>
      <a:pPr>
        <a:defRPr>
          <a:latin typeface="Univers" panose="020B0503020202020204"/>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925575443765E-2"/>
          <c:y val="7.1836716223887848E-2"/>
          <c:w val="0.92785057196073562"/>
          <c:h val="0.6246256468904009"/>
        </c:manualLayout>
      </c:layout>
      <c:lineChart>
        <c:grouping val="standard"/>
        <c:varyColors val="0"/>
        <c:ser>
          <c:idx val="2"/>
          <c:order val="0"/>
          <c:tx>
            <c:strRef>
              <c:f>Charts!$B$58</c:f>
              <c:strCache>
                <c:ptCount val="1"/>
                <c:pt idx="0">
                  <c:v>Debt/Equity</c:v>
                </c:pt>
              </c:strCache>
            </c:strRef>
          </c:tx>
          <c:spPr>
            <a:ln>
              <a:solidFill>
                <a:srgbClr val="4583D0"/>
              </a:solidFill>
            </a:ln>
          </c:spPr>
          <c:marker>
            <c:spPr>
              <a:solidFill>
                <a:srgbClr val="4583D0"/>
              </a:solidFill>
              <a:ln>
                <a:solidFill>
                  <a:srgbClr val="4583D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(Charts!$W$44,Charts!$Z$44,Charts!$AA$44)</c:f>
              <c:strCache>
                <c:ptCount val="3"/>
                <c:pt idx="0">
                  <c:v>Q3 FY19</c:v>
                </c:pt>
                <c:pt idx="1">
                  <c:v>Q2 FY20</c:v>
                </c:pt>
                <c:pt idx="2">
                  <c:v>Q3 FY20</c:v>
                </c:pt>
              </c:strCache>
            </c:strRef>
          </c:cat>
          <c:val>
            <c:numRef>
              <c:f>(Charts!$W$58,Charts!$Z$58,Charts!$AA$58)</c:f>
              <c:numCache>
                <c:formatCode>#,##0.0\x</c:formatCode>
                <c:ptCount val="3"/>
                <c:pt idx="0">
                  <c:v>2.1126288979997514</c:v>
                </c:pt>
                <c:pt idx="1">
                  <c:v>2.3116797507041409</c:v>
                </c:pt>
                <c:pt idx="2">
                  <c:v>2.0514073599316349</c:v>
                </c:pt>
              </c:numCache>
            </c:numRef>
          </c:val>
          <c:smooth val="0"/>
          <c:extLst>
            <c:ext xmlns:c16="http://schemas.microsoft.com/office/drawing/2014/chart" uri="{C3380CC4-5D6E-409C-BE32-E72D297353CC}">
              <c16:uniqueId val="{00000000-F83B-4D99-B7D2-F6484169C835}"/>
            </c:ext>
          </c:extLst>
        </c:ser>
        <c:ser>
          <c:idx val="3"/>
          <c:order val="1"/>
          <c:tx>
            <c:strRef>
              <c:f>Charts!$B$59</c:f>
              <c:strCache>
                <c:ptCount val="1"/>
                <c:pt idx="0">
                  <c:v>Net Debt/LTM EBITDA</c:v>
                </c:pt>
              </c:strCache>
            </c:strRef>
          </c:tx>
          <c:spPr>
            <a:ln>
              <a:solidFill>
                <a:srgbClr val="E46C0A"/>
              </a:solidFill>
            </a:ln>
          </c:spPr>
          <c:marker>
            <c:symbol val="square"/>
            <c:size val="7"/>
            <c:spPr>
              <a:solidFill>
                <a:srgbClr val="E46C0A"/>
              </a:solidFill>
              <a:ln>
                <a:solidFill>
                  <a:srgbClr val="E46C0A"/>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(Charts!$W$44,Charts!$Z$44,Charts!$AA$44)</c:f>
              <c:strCache>
                <c:ptCount val="3"/>
                <c:pt idx="0">
                  <c:v>Q3 FY19</c:v>
                </c:pt>
                <c:pt idx="1">
                  <c:v>Q2 FY20</c:v>
                </c:pt>
                <c:pt idx="2">
                  <c:v>Q3 FY20</c:v>
                </c:pt>
              </c:strCache>
            </c:strRef>
          </c:cat>
          <c:val>
            <c:numRef>
              <c:f>(Charts!$W$59,Charts!$Z$59,Charts!$AA$59)</c:f>
              <c:numCache>
                <c:formatCode>#,##0.0\x</c:formatCode>
                <c:ptCount val="3"/>
                <c:pt idx="0">
                  <c:v>3.5350076883649417</c:v>
                </c:pt>
                <c:pt idx="1">
                  <c:v>3.7179121941293198</c:v>
                </c:pt>
                <c:pt idx="2">
                  <c:v>3.6406598984771588</c:v>
                </c:pt>
              </c:numCache>
            </c:numRef>
          </c:val>
          <c:smooth val="0"/>
          <c:extLst>
            <c:ext xmlns:c16="http://schemas.microsoft.com/office/drawing/2014/chart" uri="{C3380CC4-5D6E-409C-BE32-E72D297353CC}">
              <c16:uniqueId val="{00000001-F83B-4D99-B7D2-F6484169C835}"/>
            </c:ext>
          </c:extLst>
        </c:ser>
        <c:ser>
          <c:idx val="0"/>
          <c:order val="2"/>
          <c:tx>
            <c:strRef>
              <c:f>Charts!$B$61</c:f>
              <c:strCache>
                <c:ptCount val="1"/>
                <c:pt idx="0">
                  <c:v>Adjusted D/E</c:v>
                </c:pt>
              </c:strCache>
            </c:strRef>
          </c:tx>
          <c:spPr>
            <a:ln>
              <a:solidFill>
                <a:srgbClr val="4583D0"/>
              </a:solidFill>
              <a:prstDash val="lgDash"/>
            </a:ln>
          </c:spPr>
          <c:marker>
            <c:symbol val="triangle"/>
            <c:size val="7"/>
            <c:spPr>
              <a:solidFill>
                <a:srgbClr val="4583D0"/>
              </a:solidFill>
              <a:ln>
                <a:solidFill>
                  <a:srgbClr val="4583D0"/>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(Charts!$W$44,Charts!$Z$44,Charts!$AA$44)</c:f>
              <c:strCache>
                <c:ptCount val="3"/>
                <c:pt idx="0">
                  <c:v>Q3 FY19</c:v>
                </c:pt>
                <c:pt idx="1">
                  <c:v>Q2 FY20</c:v>
                </c:pt>
                <c:pt idx="2">
                  <c:v>Q3 FY20</c:v>
                </c:pt>
              </c:strCache>
            </c:strRef>
          </c:cat>
          <c:val>
            <c:numRef>
              <c:f>(Charts!$W$61,Charts!$Z$61,Charts!$AA$61)</c:f>
              <c:numCache>
                <c:formatCode>#,##0.0\x</c:formatCode>
                <c:ptCount val="3"/>
                <c:pt idx="0">
                  <c:v>2.1126288979997514</c:v>
                </c:pt>
                <c:pt idx="1">
                  <c:v>1.8873973752022533</c:v>
                </c:pt>
                <c:pt idx="2">
                  <c:v>1.6695241147252042</c:v>
                </c:pt>
              </c:numCache>
            </c:numRef>
          </c:val>
          <c:smooth val="0"/>
          <c:extLst>
            <c:ext xmlns:c16="http://schemas.microsoft.com/office/drawing/2014/chart" uri="{C3380CC4-5D6E-409C-BE32-E72D297353CC}">
              <c16:uniqueId val="{00000002-C4EB-4992-AE0C-D52CF35833DE}"/>
            </c:ext>
          </c:extLst>
        </c:ser>
        <c:ser>
          <c:idx val="1"/>
          <c:order val="3"/>
          <c:tx>
            <c:strRef>
              <c:f>Charts!$B$62</c:f>
              <c:strCache>
                <c:ptCount val="1"/>
                <c:pt idx="0">
                  <c:v>Adjusted Net Debt / EBITDA</c:v>
                </c:pt>
              </c:strCache>
            </c:strRef>
          </c:tx>
          <c:spPr>
            <a:ln>
              <a:solidFill>
                <a:srgbClr val="E46C0A"/>
              </a:solidFill>
              <a:prstDash val="lgDash"/>
            </a:ln>
          </c:spPr>
          <c:marker>
            <c:spPr>
              <a:solidFill>
                <a:srgbClr val="E46C0A"/>
              </a:solidFill>
              <a:ln>
                <a:solidFill>
                  <a:srgbClr val="E46C0A"/>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(Charts!$W$44,Charts!$Z$44,Charts!$AA$44)</c:f>
              <c:strCache>
                <c:ptCount val="3"/>
                <c:pt idx="0">
                  <c:v>Q3 FY19</c:v>
                </c:pt>
                <c:pt idx="1">
                  <c:v>Q2 FY20</c:v>
                </c:pt>
                <c:pt idx="2">
                  <c:v>Q3 FY20</c:v>
                </c:pt>
              </c:strCache>
            </c:strRef>
          </c:cat>
          <c:val>
            <c:numRef>
              <c:f>(Charts!$W$62,Charts!$Z$62,Charts!$AA$62)</c:f>
              <c:numCache>
                <c:formatCode>#,##0.0\x</c:formatCode>
                <c:ptCount val="3"/>
                <c:pt idx="0">
                  <c:v>3.5350076883649417</c:v>
                </c:pt>
                <c:pt idx="1">
                  <c:v>3.4484110727453641</c:v>
                </c:pt>
                <c:pt idx="2">
                  <c:v>3.6365421152628263</c:v>
                </c:pt>
              </c:numCache>
            </c:numRef>
          </c:val>
          <c:smooth val="0"/>
          <c:extLst>
            <c:ext xmlns:c16="http://schemas.microsoft.com/office/drawing/2014/chart" uri="{C3380CC4-5D6E-409C-BE32-E72D297353CC}">
              <c16:uniqueId val="{00000005-C4EB-4992-AE0C-D52CF35833DE}"/>
            </c:ext>
          </c:extLst>
        </c:ser>
        <c:dLbls>
          <c:showLegendKey val="0"/>
          <c:showVal val="0"/>
          <c:showCatName val="0"/>
          <c:showSerName val="0"/>
          <c:showPercent val="0"/>
          <c:showBubbleSize val="0"/>
        </c:dLbls>
        <c:marker val="1"/>
        <c:smooth val="0"/>
        <c:axId val="142802960"/>
        <c:axId val="142803352"/>
      </c:lineChart>
      <c:catAx>
        <c:axId val="142802960"/>
        <c:scaling>
          <c:orientation val="minMax"/>
        </c:scaling>
        <c:delete val="0"/>
        <c:axPos val="b"/>
        <c:numFmt formatCode="General" sourceLinked="0"/>
        <c:majorTickMark val="out"/>
        <c:minorTickMark val="none"/>
        <c:tickLblPos val="low"/>
        <c:crossAx val="142803352"/>
        <c:crosses val="autoZero"/>
        <c:auto val="1"/>
        <c:lblAlgn val="ctr"/>
        <c:lblOffset val="100"/>
        <c:noMultiLvlLbl val="0"/>
      </c:catAx>
      <c:valAx>
        <c:axId val="142803352"/>
        <c:scaling>
          <c:orientation val="minMax"/>
          <c:min val="1.1000000000000001"/>
        </c:scaling>
        <c:delete val="0"/>
        <c:axPos val="l"/>
        <c:numFmt formatCode="#,##0.0\x" sourceLinked="1"/>
        <c:majorTickMark val="none"/>
        <c:minorTickMark val="none"/>
        <c:tickLblPos val="none"/>
        <c:spPr>
          <a:ln>
            <a:noFill/>
          </a:ln>
        </c:spPr>
        <c:crossAx val="142802960"/>
        <c:crosses val="autoZero"/>
        <c:crossBetween val="between"/>
      </c:valAx>
    </c:plotArea>
    <c:legend>
      <c:legendPos val="b"/>
      <c:legendEntry>
        <c:idx val="2"/>
        <c:delete val="1"/>
      </c:legendEntry>
      <c:legendEntry>
        <c:idx val="3"/>
        <c:delete val="1"/>
      </c:legendEntry>
      <c:layout>
        <c:manualLayout>
          <c:xMode val="edge"/>
          <c:yMode val="edge"/>
          <c:x val="7.7789154611165742E-2"/>
          <c:y val="0.81677355643851812"/>
          <c:w val="0.86649277973372418"/>
          <c:h val="0.11343204528331291"/>
        </c:manualLayout>
      </c:layout>
      <c:overlay val="0"/>
    </c:legend>
    <c:plotVisOnly val="1"/>
    <c:dispBlanksAs val="gap"/>
    <c:showDLblsOverMax val="0"/>
  </c:chart>
  <c:spPr>
    <a:ln>
      <a:noFill/>
    </a:ln>
  </c:spPr>
  <c:txPr>
    <a:bodyPr/>
    <a:lstStyle/>
    <a:p>
      <a:pPr>
        <a:defRPr sz="1000">
          <a:latin typeface="Univers" panose="020B0503020202020204"/>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Charts!$B$13</c:f>
              <c:strCache>
                <c:ptCount val="1"/>
                <c:pt idx="0">
                  <c:v>Interest Expense</c:v>
                </c:pt>
              </c:strCache>
            </c:strRef>
          </c:tx>
          <c:spPr>
            <a:solidFill>
              <a:srgbClr val="719744"/>
            </a:solidFill>
            <a:scene3d>
              <a:camera prst="orthographicFront"/>
              <a:lightRig rig="threePt" dir="t"/>
            </a:scene3d>
            <a:sp3d>
              <a:bevelT/>
            </a:sp3d>
          </c:spPr>
          <c:invertIfNegative val="0"/>
          <c:dPt>
            <c:idx val="4"/>
            <c:invertIfNegative val="0"/>
            <c:bubble3D val="0"/>
            <c:extLst>
              <c:ext xmlns:c16="http://schemas.microsoft.com/office/drawing/2014/chart" uri="{C3380CC4-5D6E-409C-BE32-E72D297353CC}">
                <c16:uniqueId val="{00000000-A91E-4319-8711-5058854E47F2}"/>
              </c:ext>
            </c:extLst>
          </c:dPt>
          <c:dPt>
            <c:idx val="5"/>
            <c:invertIfNegative val="0"/>
            <c:bubble3D val="0"/>
            <c:spPr>
              <a:solidFill>
                <a:srgbClr val="3686C6"/>
              </a:solidFill>
              <a:scene3d>
                <a:camera prst="orthographicFront"/>
                <a:lightRig rig="threePt" dir="t"/>
              </a:scene3d>
              <a:sp3d>
                <a:bevelT/>
              </a:sp3d>
            </c:spPr>
            <c:extLst>
              <c:ext xmlns:c16="http://schemas.microsoft.com/office/drawing/2014/chart" uri="{C3380CC4-5D6E-409C-BE32-E72D297353CC}">
                <c16:uniqueId val="{00000002-BA0A-471A-845A-23356B27AC3D}"/>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Charts!$V$20:$AA$20</c:f>
              <c:numCache>
                <c:formatCode>#,##0;\(#,##0\)</c:formatCode>
                <c:ptCount val="6"/>
                <c:pt idx="0">
                  <c:v>197</c:v>
                </c:pt>
                <c:pt idx="1">
                  <c:v>201</c:v>
                </c:pt>
                <c:pt idx="2">
                  <c:v>211</c:v>
                </c:pt>
                <c:pt idx="3">
                  <c:v>185</c:v>
                </c:pt>
                <c:pt idx="4">
                  <c:v>176</c:v>
                </c:pt>
                <c:pt idx="5">
                  <c:v>193</c:v>
                </c:pt>
              </c:numCache>
            </c:numRef>
          </c:val>
          <c:extLst>
            <c:ext xmlns:c16="http://schemas.microsoft.com/office/drawing/2014/chart" uri="{C3380CC4-5D6E-409C-BE32-E72D297353CC}">
              <c16:uniqueId val="{00000001-A91E-4319-8711-5058854E47F2}"/>
            </c:ext>
          </c:extLst>
        </c:ser>
        <c:dLbls>
          <c:showLegendKey val="0"/>
          <c:showVal val="0"/>
          <c:showCatName val="0"/>
          <c:showSerName val="0"/>
          <c:showPercent val="0"/>
          <c:showBubbleSize val="0"/>
        </c:dLbls>
        <c:gapWidth val="60"/>
        <c:axId val="142804136"/>
        <c:axId val="142804528"/>
      </c:barChart>
      <c:lineChart>
        <c:grouping val="standard"/>
        <c:varyColors val="0"/>
        <c:ser>
          <c:idx val="1"/>
          <c:order val="1"/>
          <c:tx>
            <c:strRef>
              <c:f>Charts!$B$17</c:f>
              <c:strCache>
                <c:ptCount val="1"/>
                <c:pt idx="0">
                  <c:v>Interest Coverage Ratio (x)</c:v>
                </c:pt>
              </c:strCache>
            </c:strRef>
          </c:tx>
          <c:spPr>
            <a:ln>
              <a:solidFill>
                <a:srgbClr val="E46C0A"/>
              </a:solidFill>
              <a:prstDash val="lgDash"/>
            </a:ln>
          </c:spPr>
          <c:marker>
            <c:spPr>
              <a:solidFill>
                <a:srgbClr val="E46C0A"/>
              </a:solidFill>
              <a:ln>
                <a:solidFill>
                  <a:srgbClr val="E46C0A"/>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Charts!$V$4:$AA$4</c:f>
              <c:strCache>
                <c:ptCount val="6"/>
                <c:pt idx="0">
                  <c:v>Q2 FY19</c:v>
                </c:pt>
                <c:pt idx="1">
                  <c:v>Q3 FY19</c:v>
                </c:pt>
                <c:pt idx="2">
                  <c:v>Q4 FY19</c:v>
                </c:pt>
                <c:pt idx="3">
                  <c:v>Q1 FY20</c:v>
                </c:pt>
                <c:pt idx="4">
                  <c:v>Q2 FY20</c:v>
                </c:pt>
                <c:pt idx="5">
                  <c:v>Q3 FY20</c:v>
                </c:pt>
              </c:strCache>
            </c:strRef>
          </c:cat>
          <c:val>
            <c:numRef>
              <c:f>Charts!$V$17:$AA$17</c:f>
              <c:numCache>
                <c:formatCode>#,##0.0\x</c:formatCode>
                <c:ptCount val="6"/>
                <c:pt idx="0">
                  <c:v>1.5379134860050889</c:v>
                </c:pt>
                <c:pt idx="1">
                  <c:v>1.5712151394422305</c:v>
                </c:pt>
                <c:pt idx="2">
                  <c:v>1.6946818613485233</c:v>
                </c:pt>
                <c:pt idx="3">
                  <c:v>1.8</c:v>
                </c:pt>
                <c:pt idx="4">
                  <c:v>1.3</c:v>
                </c:pt>
                <c:pt idx="5">
                  <c:v>0.93264248704663211</c:v>
                </c:pt>
              </c:numCache>
            </c:numRef>
          </c:val>
          <c:smooth val="0"/>
          <c:extLst>
            <c:ext xmlns:c16="http://schemas.microsoft.com/office/drawing/2014/chart" uri="{C3380CC4-5D6E-409C-BE32-E72D297353CC}">
              <c16:uniqueId val="{00000002-A91E-4319-8711-5058854E47F2}"/>
            </c:ext>
          </c:extLst>
        </c:ser>
        <c:dLbls>
          <c:showLegendKey val="0"/>
          <c:showVal val="0"/>
          <c:showCatName val="0"/>
          <c:showSerName val="0"/>
          <c:showPercent val="0"/>
          <c:showBubbleSize val="0"/>
        </c:dLbls>
        <c:marker val="1"/>
        <c:smooth val="0"/>
        <c:axId val="143581448"/>
        <c:axId val="143581056"/>
      </c:lineChart>
      <c:catAx>
        <c:axId val="142804136"/>
        <c:scaling>
          <c:orientation val="minMax"/>
        </c:scaling>
        <c:delete val="0"/>
        <c:axPos val="b"/>
        <c:numFmt formatCode="General" sourceLinked="0"/>
        <c:majorTickMark val="out"/>
        <c:minorTickMark val="none"/>
        <c:tickLblPos val="nextTo"/>
        <c:crossAx val="142804528"/>
        <c:crosses val="autoZero"/>
        <c:auto val="1"/>
        <c:lblAlgn val="ctr"/>
        <c:lblOffset val="100"/>
        <c:noMultiLvlLbl val="0"/>
      </c:catAx>
      <c:valAx>
        <c:axId val="142804528"/>
        <c:scaling>
          <c:orientation val="minMax"/>
          <c:min val="120"/>
        </c:scaling>
        <c:delete val="0"/>
        <c:axPos val="l"/>
        <c:numFmt formatCode="#,##0;\(#,##0\)" sourceLinked="1"/>
        <c:majorTickMark val="none"/>
        <c:minorTickMark val="none"/>
        <c:tickLblPos val="none"/>
        <c:spPr>
          <a:ln>
            <a:noFill/>
          </a:ln>
        </c:spPr>
        <c:crossAx val="142804136"/>
        <c:crosses val="autoZero"/>
        <c:crossBetween val="between"/>
      </c:valAx>
      <c:valAx>
        <c:axId val="143581056"/>
        <c:scaling>
          <c:orientation val="minMax"/>
          <c:max val="2.1"/>
          <c:min val="-0.4"/>
        </c:scaling>
        <c:delete val="0"/>
        <c:axPos val="r"/>
        <c:numFmt formatCode="#,##0.0\x" sourceLinked="1"/>
        <c:majorTickMark val="none"/>
        <c:minorTickMark val="none"/>
        <c:tickLblPos val="none"/>
        <c:spPr>
          <a:ln>
            <a:noFill/>
          </a:ln>
        </c:spPr>
        <c:crossAx val="143581448"/>
        <c:crosses val="max"/>
        <c:crossBetween val="between"/>
      </c:valAx>
      <c:catAx>
        <c:axId val="143581448"/>
        <c:scaling>
          <c:orientation val="minMax"/>
        </c:scaling>
        <c:delete val="1"/>
        <c:axPos val="t"/>
        <c:numFmt formatCode="General" sourceLinked="1"/>
        <c:majorTickMark val="out"/>
        <c:minorTickMark val="none"/>
        <c:tickLblPos val="nextTo"/>
        <c:crossAx val="143581056"/>
        <c:crosses val="max"/>
        <c:auto val="1"/>
        <c:lblAlgn val="ctr"/>
        <c:lblOffset val="100"/>
        <c:noMultiLvlLbl val="0"/>
      </c:catAx>
    </c:plotArea>
    <c:plotVisOnly val="1"/>
    <c:dispBlanksAs val="gap"/>
    <c:showDLblsOverMax val="0"/>
  </c:chart>
  <c:spPr>
    <a:ln>
      <a:noFill/>
    </a:ln>
    <a:scene3d>
      <a:camera prst="orthographicFront"/>
      <a:lightRig rig="threePt" dir="t"/>
    </a:scene3d>
    <a:sp3d>
      <a:bevelT/>
    </a:sp3d>
  </c:spPr>
  <c:txPr>
    <a:bodyPr/>
    <a:lstStyle/>
    <a:p>
      <a:pPr>
        <a:defRPr>
          <a:latin typeface="Univers" panose="020B0503020202020204"/>
          <a:cs typeface="Times New Roman"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18196344127634095"/>
          <c:y val="0.18979360115821564"/>
          <c:w val="0.64489256467568778"/>
          <c:h val="0.55907529707333992"/>
        </c:manualLayout>
      </c:layout>
      <c:pie3DChart>
        <c:varyColors val="1"/>
        <c:ser>
          <c:idx val="0"/>
          <c:order val="0"/>
          <c:spPr>
            <a:ln>
              <a:noFill/>
            </a:ln>
          </c:spPr>
          <c:explosion val="5"/>
          <c:dLbls>
            <c:numFmt formatCode="0.0%;\(0.0\)%" sourceLinked="0"/>
            <c:spPr>
              <a:noFill/>
              <a:ln>
                <a:noFill/>
              </a:ln>
              <a:effectLst/>
            </c:spPr>
            <c:dLblPos val="out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Charts!$B$126:$B$129</c:f>
              <c:strCache>
                <c:ptCount val="4"/>
                <c:pt idx="0">
                  <c:v>Promoters</c:v>
                </c:pt>
                <c:pt idx="1">
                  <c:v>FIIs</c:v>
                </c:pt>
                <c:pt idx="2">
                  <c:v>DIIs</c:v>
                </c:pt>
                <c:pt idx="3">
                  <c:v>Others</c:v>
                </c:pt>
              </c:strCache>
            </c:strRef>
          </c:cat>
          <c:val>
            <c:numRef>
              <c:f>Charts!$C$126:$C$129</c:f>
              <c:numCache>
                <c:formatCode>0.0%</c:formatCode>
                <c:ptCount val="4"/>
                <c:pt idx="0">
                  <c:v>0.48780000000000001</c:v>
                </c:pt>
                <c:pt idx="1">
                  <c:v>0.1492</c:v>
                </c:pt>
                <c:pt idx="2">
                  <c:v>0.1061</c:v>
                </c:pt>
                <c:pt idx="3">
                  <c:v>0.25700000000000001</c:v>
                </c:pt>
              </c:numCache>
            </c:numRef>
          </c:val>
          <c:extLst>
            <c:ext xmlns:c16="http://schemas.microsoft.com/office/drawing/2014/chart" uri="{C3380CC4-5D6E-409C-BE32-E72D297353CC}">
              <c16:uniqueId val="{00000004-BC85-4CEE-BCD4-701E060B1336}"/>
            </c:ext>
          </c:extLst>
        </c:ser>
        <c:dLbls>
          <c:showLegendKey val="0"/>
          <c:showVal val="0"/>
          <c:showCatName val="0"/>
          <c:showSerName val="0"/>
          <c:showPercent val="0"/>
          <c:showBubbleSize val="0"/>
          <c:showLeaderLines val="0"/>
        </c:dLbls>
      </c:pie3DChart>
    </c:plotArea>
    <c:plotVisOnly val="1"/>
    <c:dispBlanksAs val="zero"/>
    <c:showDLblsOverMax val="0"/>
  </c:chart>
  <c:spPr>
    <a:ln>
      <a:noFill/>
    </a:ln>
  </c:spPr>
  <c:txPr>
    <a:bodyPr/>
    <a:lstStyle/>
    <a:p>
      <a:pPr>
        <a:defRPr sz="1000">
          <a:latin typeface="Univers" panose="020B0503020202020204"/>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CB67C2-0DCF-42D4-8A70-416B4B99641A}" type="datetimeFigureOut">
              <a:rPr lang="en-US" smtClean="0"/>
              <a:pPr/>
              <a:t>2/11/2020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2D645E-587A-4668-8DDE-307BDCF02999}" type="slidenum">
              <a:rPr lang="en-US" smtClean="0"/>
              <a:pPr/>
              <a:t>‹#›</a:t>
            </a:fld>
            <a:endParaRPr lang="en-US" dirty="0"/>
          </a:p>
        </p:txBody>
      </p:sp>
    </p:spTree>
    <p:extLst>
      <p:ext uri="{BB962C8B-B14F-4D97-AF65-F5344CB8AC3E}">
        <p14:creationId xmlns:p14="http://schemas.microsoft.com/office/powerpoint/2010/main" val="266401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D05954-5093-460A-B67E-2B9AE13F1038}" type="datetimeFigureOut">
              <a:rPr lang="en-US" smtClean="0"/>
              <a:pPr/>
              <a:t>2/11/2020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0A001E-53BF-4879-A391-61DBA41007EB}" type="slidenum">
              <a:rPr lang="en-US" smtClean="0"/>
              <a:pPr/>
              <a:t>‹#›</a:t>
            </a:fld>
            <a:endParaRPr lang="en-US" dirty="0"/>
          </a:p>
        </p:txBody>
      </p:sp>
    </p:spTree>
    <p:extLst>
      <p:ext uri="{BB962C8B-B14F-4D97-AF65-F5344CB8AC3E}">
        <p14:creationId xmlns:p14="http://schemas.microsoft.com/office/powerpoint/2010/main" val="351111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0A001E-53BF-4879-A391-61DBA41007EB}" type="slidenum">
              <a:rPr lang="en-US" smtClean="0"/>
              <a:pPr/>
              <a:t>1</a:t>
            </a:fld>
            <a:endParaRPr lang="en-US" dirty="0"/>
          </a:p>
        </p:txBody>
      </p:sp>
    </p:spTree>
    <p:extLst>
      <p:ext uri="{BB962C8B-B14F-4D97-AF65-F5344CB8AC3E}">
        <p14:creationId xmlns:p14="http://schemas.microsoft.com/office/powerpoint/2010/main" val="66082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line with our continuous effort to attain superior industry practice, we have recently achieved a highest rating in Industrial Process Capabilities Assessment (IPCA). This assessment is adopted by Airbus Group to verify suppliers’ industrial capabilities and maturity. This result is a testimony to our best in class infrastructure and skilled resources which enables us to meet client expectation and deliver high quality products supported by robust supply chain and engineering capabilities.</a:t>
            </a:r>
          </a:p>
        </p:txBody>
      </p:sp>
      <p:sp>
        <p:nvSpPr>
          <p:cNvPr id="4" name="Slide Number Placeholder 3"/>
          <p:cNvSpPr>
            <a:spLocks noGrp="1"/>
          </p:cNvSpPr>
          <p:nvPr>
            <p:ph type="sldNum" sz="quarter" idx="5"/>
          </p:nvPr>
        </p:nvSpPr>
        <p:spPr/>
        <p:txBody>
          <a:bodyPr/>
          <a:lstStyle/>
          <a:p>
            <a:fld id="{B60A001E-53BF-4879-A391-61DBA41007EB}" type="slidenum">
              <a:rPr lang="en-US" smtClean="0"/>
              <a:pPr/>
              <a:t>3</a:t>
            </a:fld>
            <a:endParaRPr lang="en-US" dirty="0"/>
          </a:p>
        </p:txBody>
      </p:sp>
    </p:spTree>
    <p:extLst>
      <p:ext uri="{BB962C8B-B14F-4D97-AF65-F5344CB8AC3E}">
        <p14:creationId xmlns:p14="http://schemas.microsoft.com/office/powerpoint/2010/main" val="202521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1417320" y="1554480"/>
            <a:ext cx="7269480" cy="441960"/>
          </a:xfrm>
          <a:prstGeom prst="rect">
            <a:avLst/>
          </a:prstGeom>
        </p:spPr>
        <p:txBody>
          <a:bodyPr/>
          <a:lstStyle>
            <a:lvl1pPr>
              <a:lnSpc>
                <a:spcPct val="100000"/>
              </a:lnSpc>
              <a:spcBef>
                <a:spcPts val="0"/>
              </a:spcBef>
              <a:buFont typeface="Arial" pitchFamily="34" charset="0"/>
              <a:buNone/>
              <a:defRPr sz="1600" b="1">
                <a:solidFill>
                  <a:schemeClr val="tx1">
                    <a:lumMod val="50000"/>
                    <a:lumOff val="50000"/>
                  </a:schemeClr>
                </a:solidFill>
                <a:latin typeface="Univers" pitchFamily="34" charset="0"/>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a:solidFill>
                  <a:schemeClr val="tx1">
                    <a:lumMod val="95000"/>
                  </a:schemeClr>
                </a:solidFill>
              </a:defRPr>
            </a:lvl2pPr>
            <a:lvl3pPr>
              <a:defRPr>
                <a:solidFill>
                  <a:schemeClr val="tx1">
                    <a:lumMod val="95000"/>
                  </a:schemeClr>
                </a:solidFill>
              </a:defRPr>
            </a:lvl3pPr>
            <a:lvl4pPr>
              <a:defRPr>
                <a:solidFill>
                  <a:schemeClr val="tx1">
                    <a:lumMod val="95000"/>
                  </a:schemeClr>
                </a:solidFill>
              </a:defRPr>
            </a:lvl4pPr>
            <a:lvl5pPr>
              <a:defRPr>
                <a:solidFill>
                  <a:schemeClr val="tx1">
                    <a:lumMod val="95000"/>
                  </a:schemeClr>
                </a:solidFill>
              </a:defRPr>
            </a:lvl5pPr>
          </a:lstStyle>
          <a:p>
            <a:pPr lvl="0"/>
            <a:r>
              <a:rPr lang="en-US" dirty="0"/>
              <a:t>Click to edit Master text styles</a:t>
            </a:r>
          </a:p>
        </p:txBody>
      </p:sp>
      <p:sp>
        <p:nvSpPr>
          <p:cNvPr id="3" name="Content Placeholder 23"/>
          <p:cNvSpPr>
            <a:spLocks noGrp="1"/>
          </p:cNvSpPr>
          <p:nvPr>
            <p:ph sz="quarter" idx="11" hasCustomPrompt="1"/>
          </p:nvPr>
        </p:nvSpPr>
        <p:spPr>
          <a:xfrm>
            <a:off x="1417320" y="1005840"/>
            <a:ext cx="7269480" cy="533400"/>
          </a:xfrm>
          <a:prstGeom prst="rect">
            <a:avLst/>
          </a:prstGeom>
        </p:spPr>
        <p:txBody>
          <a:bodyPr/>
          <a:lstStyle>
            <a:lvl1pPr>
              <a:lnSpc>
                <a:spcPct val="100000"/>
              </a:lnSpc>
              <a:spcBef>
                <a:spcPts val="0"/>
              </a:spcBef>
              <a:buNone/>
              <a:defRPr sz="2000" b="1">
                <a:solidFill>
                  <a:schemeClr val="tx1"/>
                </a:solidFill>
                <a:latin typeface="Univers" pitchFamily="34" charset="0"/>
              </a:defRPr>
            </a:lvl1pPr>
          </a:lstStyle>
          <a:p>
            <a:pPr lvl="0"/>
            <a:r>
              <a:rPr lang="en-US" sz="2400" dirty="0">
                <a:solidFill>
                  <a:srgbClr val="FF9900"/>
                </a:solidFill>
              </a:rPr>
              <a:t>TEXT GOES HERE</a:t>
            </a:r>
            <a:endParaRPr lang="en-US" dirty="0"/>
          </a:p>
        </p:txBody>
      </p:sp>
      <p:sp>
        <p:nvSpPr>
          <p:cNvPr id="4" name="Text Placeholder 9"/>
          <p:cNvSpPr>
            <a:spLocks noGrp="1"/>
          </p:cNvSpPr>
          <p:nvPr>
            <p:ph type="body" sz="quarter" idx="12"/>
          </p:nvPr>
        </p:nvSpPr>
        <p:spPr>
          <a:xfrm>
            <a:off x="1417320" y="2011680"/>
            <a:ext cx="7581900" cy="3905250"/>
          </a:xfrm>
          <a:prstGeom prst="rect">
            <a:avLst/>
          </a:prstGeom>
        </p:spPr>
        <p:txBody>
          <a:bodyPr/>
          <a:lstStyle>
            <a:lvl1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sz="1400">
                <a:solidFill>
                  <a:schemeClr val="tx1"/>
                </a:solidFill>
                <a:latin typeface="Univers" pitchFamily="34" charset="0"/>
              </a:defRPr>
            </a:lvl1pPr>
            <a:lvl2pPr marL="742950" marR="0" indent="-285750" algn="l" defTabSz="914400" rtl="0" eaLnBrk="1" fontAlgn="auto" latinLnBrk="0" hangingPunct="1">
              <a:lnSpc>
                <a:spcPct val="100000"/>
              </a:lnSpc>
              <a:spcBef>
                <a:spcPts val="0"/>
              </a:spcBef>
              <a:spcAft>
                <a:spcPts val="0"/>
              </a:spcAft>
              <a:buClrTx/>
              <a:buSzTx/>
              <a:buFont typeface="Univers" pitchFamily="34" charset="0"/>
              <a:buChar char="–"/>
              <a:tabLst/>
              <a:defRPr sz="1400">
                <a:solidFill>
                  <a:schemeClr val="tx1"/>
                </a:solidFill>
                <a:latin typeface="Univers" pitchFamily="34" charset="0"/>
              </a:defRPr>
            </a:lvl2pPr>
            <a:lvl3pPr>
              <a:lnSpc>
                <a:spcPct val="100000"/>
              </a:lnSpc>
              <a:spcBef>
                <a:spcPts val="0"/>
              </a:spcBef>
              <a:spcAft>
                <a:spcPts val="0"/>
              </a:spcAft>
              <a:defRPr sz="1400">
                <a:solidFill>
                  <a:schemeClr val="tx1"/>
                </a:solidFill>
                <a:latin typeface="Univers" pitchFamily="34" charset="0"/>
              </a:defRPr>
            </a:lvl3pPr>
            <a:lvl4pPr>
              <a:lnSpc>
                <a:spcPct val="100000"/>
              </a:lnSpc>
              <a:spcBef>
                <a:spcPts val="0"/>
              </a:spcBef>
              <a:spcAft>
                <a:spcPts val="0"/>
              </a:spcAft>
              <a:defRPr sz="1400">
                <a:solidFill>
                  <a:schemeClr val="tx1"/>
                </a:solidFill>
                <a:latin typeface="Univers" pitchFamily="34" charset="0"/>
              </a:defRPr>
            </a:lvl4pPr>
            <a:lvl5pPr>
              <a:lnSpc>
                <a:spcPct val="100000"/>
              </a:lnSpc>
              <a:spcBef>
                <a:spcPts val="0"/>
              </a:spcBef>
              <a:spcAft>
                <a:spcPts val="0"/>
              </a:spcAft>
              <a:defRPr sz="1400">
                <a:solidFill>
                  <a:schemeClr val="tx1"/>
                </a:solidFill>
                <a:latin typeface="Univer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5219" y="488"/>
            <a:ext cx="9154438" cy="6857022"/>
            <a:chOff x="-5219" y="488"/>
            <a:chExt cx="9154438" cy="6857022"/>
          </a:xfrm>
        </p:grpSpPr>
        <p:pic>
          <p:nvPicPr>
            <p:cNvPr id="6" name="Picture 5" descr="RIGHT_GREY_LOGO+BRANDING+GREY IMAGE1.jpg"/>
            <p:cNvPicPr>
              <a:picLocks noChangeAspect="1"/>
            </p:cNvPicPr>
            <p:nvPr userDrawn="1"/>
          </p:nvPicPr>
          <p:blipFill>
            <a:blip r:embed="rId3" cstate="print"/>
            <a:stretch>
              <a:fillRect/>
            </a:stretch>
          </p:blipFill>
          <p:spPr>
            <a:xfrm>
              <a:off x="-5219" y="488"/>
              <a:ext cx="9154438" cy="6857022"/>
            </a:xfrm>
            <a:prstGeom prst="rect">
              <a:avLst/>
            </a:prstGeom>
          </p:spPr>
        </p:pic>
        <p:sp>
          <p:nvSpPr>
            <p:cNvPr id="7" name="Rectangle 6"/>
            <p:cNvSpPr/>
            <p:nvPr userDrawn="1"/>
          </p:nvSpPr>
          <p:spPr>
            <a:xfrm>
              <a:off x="8286750" y="158750"/>
              <a:ext cx="78105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Content Placeholder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90781" y="249232"/>
              <a:ext cx="619869" cy="5334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Univer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shivaram.v@dynamatics.net" TargetMode="External"/><Relationship Id="rId2" Type="http://schemas.openxmlformats.org/officeDocument/2006/relationships/hyperlink" Target="mailto:chalapathi.p@dynamatics.net" TargetMode="External"/><Relationship Id="rId1" Type="http://schemas.openxmlformats.org/officeDocument/2006/relationships/slideLayout" Target="../slideLayouts/slideLayout1.xml"/><Relationship Id="rId4" Type="http://schemas.openxmlformats.org/officeDocument/2006/relationships/hyperlink" Target="http://www.dynamatics.net/" TargetMode="Externa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93" y="-6394"/>
            <a:ext cx="9156986" cy="6870787"/>
          </a:xfrm>
          <a:prstGeom prst="rect">
            <a:avLst/>
          </a:prstGeom>
        </p:spPr>
      </p:pic>
      <p:sp>
        <p:nvSpPr>
          <p:cNvPr id="6" name="Content Placeholder 2"/>
          <p:cNvSpPr>
            <a:spLocks noGrp="1"/>
          </p:cNvSpPr>
          <p:nvPr>
            <p:ph sz="quarter" idx="11"/>
          </p:nvPr>
        </p:nvSpPr>
        <p:spPr>
          <a:xfrm>
            <a:off x="1011176" y="3012715"/>
            <a:ext cx="6353295" cy="350687"/>
          </a:xfrm>
          <a:noFill/>
        </p:spPr>
        <p:txBody>
          <a:bodyPr anchor="ctr"/>
          <a:lstStyle/>
          <a:p>
            <a:pPr algn="r"/>
            <a:r>
              <a:rPr lang="en-US" sz="2400" b="0" dirty="0"/>
              <a:t>Q3 and 9M FY2020 </a:t>
            </a:r>
            <a:r>
              <a:rPr lang="en-US" sz="2400" b="0" dirty="0">
                <a:solidFill>
                  <a:srgbClr val="B11116"/>
                </a:solidFill>
              </a:rPr>
              <a:t>EARNINGS</a:t>
            </a:r>
          </a:p>
        </p:txBody>
      </p:sp>
      <p:sp>
        <p:nvSpPr>
          <p:cNvPr id="3" name="Rectangle 2"/>
          <p:cNvSpPr/>
          <p:nvPr/>
        </p:nvSpPr>
        <p:spPr>
          <a:xfrm>
            <a:off x="4228164" y="4952533"/>
            <a:ext cx="941295" cy="29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71687" y="4939995"/>
            <a:ext cx="6232271" cy="190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71687" y="4947960"/>
            <a:ext cx="1948548" cy="369332"/>
          </a:xfrm>
          <a:prstGeom prst="rect">
            <a:avLst/>
          </a:prstGeom>
          <a:noFill/>
        </p:spPr>
        <p:txBody>
          <a:bodyPr wrap="square" rtlCol="0">
            <a:spAutoFit/>
          </a:bodyPr>
          <a:lstStyle/>
          <a:p>
            <a:pPr algn="ctr"/>
            <a:r>
              <a:rPr lang="en-US" b="1" dirty="0">
                <a:solidFill>
                  <a:srgbClr val="616161"/>
                </a:solidFill>
                <a:latin typeface="Univers" panose="020B0503020202020204"/>
              </a:rPr>
              <a:t>Hydraulics</a:t>
            </a:r>
          </a:p>
        </p:txBody>
      </p:sp>
      <p:sp>
        <p:nvSpPr>
          <p:cNvPr id="8" name="TextBox 7"/>
          <p:cNvSpPr txBox="1"/>
          <p:nvPr/>
        </p:nvSpPr>
        <p:spPr>
          <a:xfrm>
            <a:off x="3200401" y="4947960"/>
            <a:ext cx="2070846" cy="369332"/>
          </a:xfrm>
          <a:prstGeom prst="rect">
            <a:avLst/>
          </a:prstGeom>
          <a:noFill/>
        </p:spPr>
        <p:txBody>
          <a:bodyPr wrap="square" rtlCol="0">
            <a:spAutoFit/>
          </a:bodyPr>
          <a:lstStyle/>
          <a:p>
            <a:pPr algn="ctr"/>
            <a:r>
              <a:rPr lang="en-US" b="1" dirty="0">
                <a:solidFill>
                  <a:srgbClr val="616161"/>
                </a:solidFill>
                <a:latin typeface="Univers" panose="020B0503020202020204"/>
              </a:rPr>
              <a:t>Aerospace</a:t>
            </a:r>
          </a:p>
        </p:txBody>
      </p:sp>
      <p:sp>
        <p:nvSpPr>
          <p:cNvPr id="9" name="TextBox 8"/>
          <p:cNvSpPr txBox="1"/>
          <p:nvPr/>
        </p:nvSpPr>
        <p:spPr>
          <a:xfrm>
            <a:off x="5337878" y="4947960"/>
            <a:ext cx="1869746" cy="369332"/>
          </a:xfrm>
          <a:prstGeom prst="rect">
            <a:avLst/>
          </a:prstGeom>
          <a:noFill/>
        </p:spPr>
        <p:txBody>
          <a:bodyPr wrap="square" rtlCol="0">
            <a:spAutoFit/>
          </a:bodyPr>
          <a:lstStyle/>
          <a:p>
            <a:pPr algn="ctr"/>
            <a:r>
              <a:rPr lang="en-US" b="1" dirty="0">
                <a:solidFill>
                  <a:srgbClr val="616161"/>
                </a:solidFill>
                <a:latin typeface="Univers" panose="020B0503020202020204"/>
              </a:rPr>
              <a:t>Automotive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QUARTERLY </a:t>
            </a:r>
            <a:r>
              <a:rPr lang="en-US" dirty="0">
                <a:solidFill>
                  <a:srgbClr val="B11116"/>
                </a:solidFill>
              </a:rPr>
              <a:t>FINANCIAL TRENDS</a:t>
            </a:r>
          </a:p>
        </p:txBody>
      </p:sp>
      <p:sp>
        <p:nvSpPr>
          <p:cNvPr id="7" name="Rectangle 6"/>
          <p:cNvSpPr/>
          <p:nvPr/>
        </p:nvSpPr>
        <p:spPr>
          <a:xfrm>
            <a:off x="1392078" y="1422279"/>
            <a:ext cx="3410411" cy="276287"/>
          </a:xfrm>
          <a:prstGeom prst="rect">
            <a:avLst/>
          </a:prstGeom>
          <a:no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2000" rIns="72000" anchor="ctr"/>
          <a:lstStyle/>
          <a:p>
            <a:r>
              <a:rPr lang="en-US" sz="1400" b="1" dirty="0">
                <a:solidFill>
                  <a:srgbClr val="0070C0"/>
                </a:solidFill>
                <a:latin typeface="Univers" pitchFamily="34" charset="0"/>
                <a:cs typeface="Times New Roman" panose="02020603050405020304" pitchFamily="18" charset="0"/>
              </a:rPr>
              <a:t>Capital Structure</a:t>
            </a:r>
            <a:endParaRPr lang="en-GB" sz="1400" b="1" dirty="0">
              <a:solidFill>
                <a:srgbClr val="0070C0"/>
              </a:solidFill>
              <a:latin typeface="Univers" pitchFamily="34" charset="0"/>
              <a:cs typeface="Times New Roman" panose="02020603050405020304" pitchFamily="18" charset="0"/>
            </a:endParaRPr>
          </a:p>
        </p:txBody>
      </p:sp>
      <p:sp>
        <p:nvSpPr>
          <p:cNvPr id="25" name="TextBox 24"/>
          <p:cNvSpPr txBox="1"/>
          <p:nvPr/>
        </p:nvSpPr>
        <p:spPr>
          <a:xfrm>
            <a:off x="5298725" y="1415644"/>
            <a:ext cx="3163045" cy="276999"/>
          </a:xfrm>
          <a:prstGeom prst="rect">
            <a:avLst/>
          </a:prstGeom>
          <a:noFill/>
        </p:spPr>
        <p:txBody>
          <a:bodyPr wrap="none" rtlCol="0">
            <a:spAutoFit/>
          </a:bodyPr>
          <a:lstStyle/>
          <a:p>
            <a:r>
              <a:rPr lang="en-US" sz="1200" b="1" dirty="0">
                <a:solidFill>
                  <a:srgbClr val="0070C0"/>
                </a:solidFill>
                <a:latin typeface="Univers" pitchFamily="34" charset="0"/>
                <a:cs typeface="Times New Roman" panose="02020603050405020304" pitchFamily="18" charset="0"/>
              </a:rPr>
              <a:t>Net Debt/LTM EBITDA &amp; Debt/Equity (x)</a:t>
            </a:r>
            <a:endParaRPr lang="en-GB" sz="1200" b="1" dirty="0">
              <a:solidFill>
                <a:srgbClr val="0070C0"/>
              </a:solidFill>
              <a:latin typeface="Univers" pitchFamily="34" charset="0"/>
              <a:cs typeface="Times New Roman" panose="02020603050405020304" pitchFamily="18" charset="0"/>
            </a:endParaRPr>
          </a:p>
        </p:txBody>
      </p:sp>
      <p:graphicFrame>
        <p:nvGraphicFramePr>
          <p:cNvPr id="129" name="Table 128"/>
          <p:cNvGraphicFramePr>
            <a:graphicFrameLocks noGrp="1"/>
          </p:cNvGraphicFramePr>
          <p:nvPr>
            <p:extLst>
              <p:ext uri="{D42A27DB-BD31-4B8C-83A1-F6EECF244321}">
                <p14:modId xmlns:p14="http://schemas.microsoft.com/office/powerpoint/2010/main" val="1307896307"/>
              </p:ext>
            </p:extLst>
          </p:nvPr>
        </p:nvGraphicFramePr>
        <p:xfrm>
          <a:off x="1413491" y="1804901"/>
          <a:ext cx="3520707" cy="2486513"/>
        </p:xfrm>
        <a:graphic>
          <a:graphicData uri="http://schemas.openxmlformats.org/drawingml/2006/table">
            <a:tbl>
              <a:tblPr firstRow="1" bandRow="1">
                <a:tableStyleId>{073A0DAA-6AF3-43AB-8588-CEC1D06C72B9}</a:tableStyleId>
              </a:tblPr>
              <a:tblGrid>
                <a:gridCol w="1002435">
                  <a:extLst>
                    <a:ext uri="{9D8B030D-6E8A-4147-A177-3AD203B41FA5}">
                      <a16:colId xmlns:a16="http://schemas.microsoft.com/office/drawing/2014/main" val="20000"/>
                    </a:ext>
                  </a:extLst>
                </a:gridCol>
                <a:gridCol w="629568">
                  <a:extLst>
                    <a:ext uri="{9D8B030D-6E8A-4147-A177-3AD203B41FA5}">
                      <a16:colId xmlns:a16="http://schemas.microsoft.com/office/drawing/2014/main" val="4176129095"/>
                    </a:ext>
                  </a:extLst>
                </a:gridCol>
                <a:gridCol w="629568">
                  <a:extLst>
                    <a:ext uri="{9D8B030D-6E8A-4147-A177-3AD203B41FA5}">
                      <a16:colId xmlns:a16="http://schemas.microsoft.com/office/drawing/2014/main" val="1007405414"/>
                    </a:ext>
                  </a:extLst>
                </a:gridCol>
                <a:gridCol w="629568">
                  <a:extLst>
                    <a:ext uri="{9D8B030D-6E8A-4147-A177-3AD203B41FA5}">
                      <a16:colId xmlns:a16="http://schemas.microsoft.com/office/drawing/2014/main" val="20001"/>
                    </a:ext>
                  </a:extLst>
                </a:gridCol>
                <a:gridCol w="629568">
                  <a:extLst>
                    <a:ext uri="{9D8B030D-6E8A-4147-A177-3AD203B41FA5}">
                      <a16:colId xmlns:a16="http://schemas.microsoft.com/office/drawing/2014/main" val="1385955686"/>
                    </a:ext>
                  </a:extLst>
                </a:gridCol>
              </a:tblGrid>
              <a:tr h="29746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a:t>
                      </a:r>
                      <a:r>
                        <a:rPr kumimoji="0" lang="en-US" sz="1000" b="1" i="0" u="none" strike="noStrike" cap="none" normalizeH="0" baseline="0" dirty="0" err="1">
                          <a:ln>
                            <a:noFill/>
                          </a:ln>
                          <a:solidFill>
                            <a:schemeClr val="bg1"/>
                          </a:solidFill>
                          <a:effectLst/>
                          <a:latin typeface="Univers" panose="020B0503020202020204"/>
                          <a:ea typeface="ＭＳ Ｐゴシック" pitchFamily="34" charset="-128"/>
                          <a:cs typeface="Times New Roman" panose="02020603050405020304" pitchFamily="18" charset="0"/>
                        </a:rPr>
                        <a:t>Rs</a:t>
                      </a:r>
                      <a:r>
                        <a:rPr kumimoji="0" lang="en-US" sz="1000" b="1" i="0" u="none" strike="noStrike"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 million)</a:t>
                      </a:r>
                      <a:endParaRPr kumimoji="0" lang="en-US" sz="1000" b="1" i="1" u="none" strike="noStrike"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endParaRPr>
                    </a:p>
                  </a:txBody>
                  <a:tcPr marL="45720" marR="45720" anchor="ct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Mar-19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Jun-19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Sep-19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a:ln>
                            <a:noFill/>
                          </a:ln>
                          <a:solidFill>
                            <a:schemeClr val="bg1"/>
                          </a:solidFill>
                          <a:effectLst/>
                          <a:latin typeface="Univers" panose="020B0503020202020204"/>
                          <a:ea typeface="ＭＳ Ｐゴシック" pitchFamily="34" charset="-128"/>
                          <a:cs typeface="Times New Roman" panose="02020603050405020304" pitchFamily="18" charset="0"/>
                        </a:rPr>
                        <a:t>Dec-19</a:t>
                      </a:r>
                    </a:p>
                  </a:txBody>
                  <a:tcPr marL="9525" marR="9525" marT="9525" marB="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256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Long Term</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4,424</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4,300</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3,975</a:t>
                      </a:r>
                    </a:p>
                  </a:txBody>
                  <a:tcPr marL="0" marR="0" marT="0" marB="0" anchor="ctr"/>
                </a:tc>
                <a:tc>
                  <a:txBody>
                    <a:bodyPr/>
                    <a:lstStyle/>
                    <a:p>
                      <a:pPr marL="0" algn="ctr" defTabSz="914400" rtl="0" eaLnBrk="1" fontAlgn="b" latinLnBrk="0" hangingPunct="1"/>
                      <a:r>
                        <a:rPr lang="en-US" sz="1000" b="0" i="0" u="none" strike="noStrike" kern="1200">
                          <a:solidFill>
                            <a:schemeClr val="tx1"/>
                          </a:solidFill>
                          <a:effectLst/>
                          <a:latin typeface="Univers" panose="020B0503020202020204" pitchFamily="34" charset="0"/>
                          <a:ea typeface="+mn-ea"/>
                          <a:cs typeface="+mn-cs"/>
                        </a:rPr>
                        <a:t>3,905 </a:t>
                      </a:r>
                    </a:p>
                  </a:txBody>
                  <a:tcPr marL="0" marR="0" marT="0" marB="0" anchor="ctr"/>
                </a:tc>
                <a:extLst>
                  <a:ext uri="{0D108BD9-81ED-4DB2-BD59-A6C34878D82A}">
                    <a16:rowId xmlns:a16="http://schemas.microsoft.com/office/drawing/2014/main" val="10001"/>
                  </a:ext>
                </a:extLst>
              </a:tr>
              <a:tr h="256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Short Term</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2,160</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2,276</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2,324</a:t>
                      </a:r>
                    </a:p>
                  </a:txBody>
                  <a:tcPr marL="0" marR="0" marT="0" marB="0" anchor="ctr"/>
                </a:tc>
                <a:tc>
                  <a:txBody>
                    <a:bodyPr/>
                    <a:lstStyle/>
                    <a:p>
                      <a:pPr marL="0" algn="ctr" defTabSz="914400" rtl="0" eaLnBrk="1" fontAlgn="b" latinLnBrk="0" hangingPunct="1"/>
                      <a:r>
                        <a:rPr lang="en-US" sz="1000" b="0" i="0" u="none" strike="noStrike" kern="1200">
                          <a:solidFill>
                            <a:schemeClr val="tx1"/>
                          </a:solidFill>
                          <a:effectLst/>
                          <a:latin typeface="Univers" panose="020B0503020202020204" pitchFamily="34" charset="0"/>
                          <a:ea typeface="+mn-ea"/>
                          <a:cs typeface="+mn-cs"/>
                        </a:rPr>
                        <a:t>2,347 </a:t>
                      </a:r>
                    </a:p>
                  </a:txBody>
                  <a:tcPr marL="0" marR="0" marT="0" marB="0" anchor="ctr"/>
                </a:tc>
                <a:extLst>
                  <a:ext uri="{0D108BD9-81ED-4DB2-BD59-A6C34878D82A}">
                    <a16:rowId xmlns:a16="http://schemas.microsoft.com/office/drawing/2014/main" val="852888813"/>
                  </a:ext>
                </a:extLst>
              </a:tr>
              <a:tr h="37498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Operating Lease</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1,353</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1,416</a:t>
                      </a:r>
                    </a:p>
                  </a:txBody>
                  <a:tcPr marL="0" marR="0" marT="0" marB="0" anchor="ctr"/>
                </a:tc>
                <a:tc>
                  <a:txBody>
                    <a:bodyPr/>
                    <a:lstStyle/>
                    <a:p>
                      <a:pPr marL="0" algn="ctr" defTabSz="914400" rtl="0" eaLnBrk="1" fontAlgn="b" latinLnBrk="0" hangingPunct="1"/>
                      <a:r>
                        <a:rPr lang="en-US" sz="1000" b="0" i="0" u="none" strike="noStrike" kern="1200" dirty="0">
                          <a:solidFill>
                            <a:schemeClr val="tx1"/>
                          </a:solidFill>
                          <a:effectLst/>
                          <a:latin typeface="Univers" panose="020B0503020202020204" pitchFamily="34" charset="0"/>
                          <a:ea typeface="+mn-ea"/>
                          <a:cs typeface="+mn-cs"/>
                        </a:rPr>
                        <a:t>1,430 </a:t>
                      </a:r>
                    </a:p>
                  </a:txBody>
                  <a:tcPr marL="0" marR="0" marT="0" marB="0" anchor="ctr"/>
                </a:tc>
                <a:extLst>
                  <a:ext uri="{0D108BD9-81ED-4DB2-BD59-A6C34878D82A}">
                    <a16:rowId xmlns:a16="http://schemas.microsoft.com/office/drawing/2014/main" val="10002"/>
                  </a:ext>
                </a:extLst>
              </a:tr>
              <a:tr h="230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Total Debt</a:t>
                      </a:r>
                    </a:p>
                  </a:txBody>
                  <a:tcPr marL="45720" marR="45720" anchor="ctr" horzOverflow="overflow"/>
                </a:tc>
                <a:tc>
                  <a:txBody>
                    <a:bodyPr/>
                    <a:lstStyle/>
                    <a:p>
                      <a:pPr algn="ctr" fontAlgn="b"/>
                      <a:r>
                        <a:rPr lang="en-IN" sz="1000" b="1" i="0" u="none" strike="noStrike" dirty="0">
                          <a:solidFill>
                            <a:schemeClr val="tx1"/>
                          </a:solidFill>
                          <a:effectLst/>
                          <a:latin typeface="Univers" panose="020B0503020202020204" pitchFamily="34" charset="0"/>
                        </a:rPr>
                        <a:t>6,584</a:t>
                      </a:r>
                    </a:p>
                  </a:txBody>
                  <a:tcPr marL="0" marR="0" marT="0" marB="0" anchor="ctr"/>
                </a:tc>
                <a:tc>
                  <a:txBody>
                    <a:bodyPr/>
                    <a:lstStyle/>
                    <a:p>
                      <a:pPr algn="ctr" fontAlgn="b"/>
                      <a:r>
                        <a:rPr lang="en-IN" sz="1000" b="1" i="0" u="none" strike="noStrike" dirty="0">
                          <a:solidFill>
                            <a:schemeClr val="tx1"/>
                          </a:solidFill>
                          <a:effectLst/>
                          <a:latin typeface="Univers" panose="020B0503020202020204" pitchFamily="34" charset="0"/>
                        </a:rPr>
                        <a:t>7,929</a:t>
                      </a:r>
                    </a:p>
                  </a:txBody>
                  <a:tcPr marL="0" marR="0" marT="0" marB="0" anchor="ctr"/>
                </a:tc>
                <a:tc>
                  <a:txBody>
                    <a:bodyPr/>
                    <a:lstStyle/>
                    <a:p>
                      <a:pPr marL="0" algn="ctr" defTabSz="914400" rtl="0" eaLnBrk="1" fontAlgn="b" latinLnBrk="0" hangingPunct="1"/>
                      <a:r>
                        <a:rPr lang="en-IN" sz="1000" b="1" i="0" u="none" strike="noStrike" kern="1200" dirty="0">
                          <a:solidFill>
                            <a:schemeClr val="tx1"/>
                          </a:solidFill>
                          <a:effectLst/>
                          <a:latin typeface="Univers" panose="020B0503020202020204" pitchFamily="34" charset="0"/>
                          <a:ea typeface="+mn-ea"/>
                          <a:cs typeface="+mn-cs"/>
                        </a:rPr>
                        <a:t>7,715</a:t>
                      </a:r>
                    </a:p>
                  </a:txBody>
                  <a:tcPr marL="0" marR="0" marT="0" marB="0" anchor="ctr"/>
                </a:tc>
                <a:tc>
                  <a:txBody>
                    <a:bodyPr/>
                    <a:lstStyle/>
                    <a:p>
                      <a:pPr marL="0" algn="ctr" defTabSz="914400" rtl="0" eaLnBrk="1" fontAlgn="b" latinLnBrk="0" hangingPunct="1"/>
                      <a:r>
                        <a:rPr lang="en-US" sz="1000" b="1" i="0" u="none" strike="noStrike" kern="1200" dirty="0">
                          <a:solidFill>
                            <a:schemeClr val="tx1"/>
                          </a:solidFill>
                          <a:effectLst/>
                          <a:latin typeface="Univers" panose="020B0503020202020204" pitchFamily="34" charset="0"/>
                          <a:ea typeface="+mn-ea"/>
                          <a:cs typeface="+mn-cs"/>
                        </a:rPr>
                        <a:t>7,682 </a:t>
                      </a:r>
                    </a:p>
                  </a:txBody>
                  <a:tcPr marL="0" marR="0" marT="0" marB="0" anchor="ctr"/>
                </a:tc>
                <a:extLst>
                  <a:ext uri="{0D108BD9-81ED-4DB2-BD59-A6C34878D82A}">
                    <a16:rowId xmlns:a16="http://schemas.microsoft.com/office/drawing/2014/main" val="10003"/>
                  </a:ext>
                </a:extLst>
              </a:tr>
              <a:tr h="5192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Less: Cash &amp; Cash Equivalents</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681</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509</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407</a:t>
                      </a:r>
                    </a:p>
                  </a:txBody>
                  <a:tcPr marL="0" marR="0" marT="0" marB="0" anchor="ctr"/>
                </a:tc>
                <a:tc>
                  <a:txBody>
                    <a:bodyPr/>
                    <a:lstStyle/>
                    <a:p>
                      <a:pPr marL="0" algn="ctr" defTabSz="914400" rtl="0" eaLnBrk="1" fontAlgn="b" latinLnBrk="0" hangingPunct="1"/>
                      <a:r>
                        <a:rPr lang="en-US" sz="1000" b="0" i="0" u="none" strike="noStrike" kern="1200" dirty="0">
                          <a:solidFill>
                            <a:schemeClr val="tx1"/>
                          </a:solidFill>
                          <a:effectLst/>
                          <a:latin typeface="Univers" panose="020B0503020202020204" pitchFamily="34" charset="0"/>
                          <a:ea typeface="+mn-ea"/>
                          <a:cs typeface="+mn-cs"/>
                        </a:rPr>
                        <a:t>510</a:t>
                      </a:r>
                    </a:p>
                  </a:txBody>
                  <a:tcPr marL="0" marR="0" marT="0" marB="0" anchor="ctr"/>
                </a:tc>
                <a:extLst>
                  <a:ext uri="{0D108BD9-81ED-4DB2-BD59-A6C34878D82A}">
                    <a16:rowId xmlns:a16="http://schemas.microsoft.com/office/drawing/2014/main" val="10004"/>
                  </a:ext>
                </a:extLst>
              </a:tr>
              <a:tr h="230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Net Debt</a:t>
                      </a:r>
                    </a:p>
                  </a:txBody>
                  <a:tcPr marL="45720" marR="45720" anchor="ctr" horzOverflow="overflow"/>
                </a:tc>
                <a:tc>
                  <a:txBody>
                    <a:bodyPr/>
                    <a:lstStyle/>
                    <a:p>
                      <a:pPr algn="ctr" fontAlgn="b"/>
                      <a:r>
                        <a:rPr lang="en-IN" sz="1000" b="1" i="0" u="none" strike="noStrike" dirty="0">
                          <a:solidFill>
                            <a:schemeClr val="tx1"/>
                          </a:solidFill>
                          <a:effectLst/>
                          <a:latin typeface="Univers" panose="020B0503020202020204" pitchFamily="34" charset="0"/>
                        </a:rPr>
                        <a:t>5,903</a:t>
                      </a:r>
                    </a:p>
                  </a:txBody>
                  <a:tcPr marL="0" marR="0" marT="0" marB="0" anchor="ctr"/>
                </a:tc>
                <a:tc>
                  <a:txBody>
                    <a:bodyPr/>
                    <a:lstStyle/>
                    <a:p>
                      <a:pPr algn="ctr" fontAlgn="b"/>
                      <a:r>
                        <a:rPr lang="en-IN" sz="1000" b="1" i="0" u="none" strike="noStrike" dirty="0">
                          <a:solidFill>
                            <a:schemeClr val="tx1"/>
                          </a:solidFill>
                          <a:effectLst/>
                          <a:latin typeface="Univers" panose="020B0503020202020204" pitchFamily="34" charset="0"/>
                        </a:rPr>
                        <a:t>7,420</a:t>
                      </a:r>
                    </a:p>
                  </a:txBody>
                  <a:tcPr marL="0" marR="0" marT="0" marB="0" anchor="ctr"/>
                </a:tc>
                <a:tc>
                  <a:txBody>
                    <a:bodyPr/>
                    <a:lstStyle/>
                    <a:p>
                      <a:pPr marL="0" algn="ctr" defTabSz="914400" rtl="0" eaLnBrk="1" fontAlgn="b" latinLnBrk="0" hangingPunct="1"/>
                      <a:r>
                        <a:rPr lang="en-IN" sz="1000" b="1" i="0" u="none" strike="noStrike" kern="1200" dirty="0">
                          <a:solidFill>
                            <a:schemeClr val="tx1"/>
                          </a:solidFill>
                          <a:effectLst/>
                          <a:latin typeface="Univers" panose="020B0503020202020204" pitchFamily="34" charset="0"/>
                          <a:ea typeface="+mn-ea"/>
                          <a:cs typeface="+mn-cs"/>
                        </a:rPr>
                        <a:t>7,308</a:t>
                      </a:r>
                    </a:p>
                  </a:txBody>
                  <a:tcPr marL="0" marR="0" marT="0" marB="0" anchor="ctr"/>
                </a:tc>
                <a:tc>
                  <a:txBody>
                    <a:bodyPr/>
                    <a:lstStyle/>
                    <a:p>
                      <a:pPr marL="0" algn="ctr" defTabSz="914400" rtl="0" eaLnBrk="1" fontAlgn="b" latinLnBrk="0" hangingPunct="1"/>
                      <a:r>
                        <a:rPr lang="en-US" sz="1000" b="1" i="0" u="none" strike="noStrike" kern="1200" dirty="0">
                          <a:solidFill>
                            <a:schemeClr val="tx1"/>
                          </a:solidFill>
                          <a:effectLst/>
                          <a:latin typeface="Univers" panose="020B0503020202020204" pitchFamily="34" charset="0"/>
                          <a:ea typeface="+mn-ea"/>
                          <a:cs typeface="+mn-cs"/>
                        </a:rPr>
                        <a:t>7,172 </a:t>
                      </a:r>
                    </a:p>
                  </a:txBody>
                  <a:tcPr marL="0" marR="0" marT="0" marB="0" anchor="ctr"/>
                </a:tc>
                <a:extLst>
                  <a:ext uri="{0D108BD9-81ED-4DB2-BD59-A6C34878D82A}">
                    <a16:rowId xmlns:a16="http://schemas.microsoft.com/office/drawing/2014/main" val="10005"/>
                  </a:ext>
                </a:extLst>
              </a:tr>
              <a:tr h="230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Univers" panose="020B0503020202020204"/>
                          <a:ea typeface="ＭＳ Ｐゴシック" pitchFamily="34" charset="-128"/>
                          <a:cs typeface="Times New Roman" panose="02020603050405020304" pitchFamily="18" charset="0"/>
                        </a:rPr>
                        <a:t>Net Worth</a:t>
                      </a:r>
                    </a:p>
                  </a:txBody>
                  <a:tcPr marL="45720" marR="45720" anchor="ctr" horzOverflow="overflow"/>
                </a:tc>
                <a:tc>
                  <a:txBody>
                    <a:bodyPr/>
                    <a:lstStyle/>
                    <a:p>
                      <a:pPr algn="ctr" fontAlgn="b"/>
                      <a:r>
                        <a:rPr lang="en-IN" sz="1000" b="0" i="0" u="none" strike="noStrike" dirty="0">
                          <a:solidFill>
                            <a:schemeClr val="tx1"/>
                          </a:solidFill>
                          <a:effectLst/>
                          <a:latin typeface="Univers" panose="020B0503020202020204" pitchFamily="34" charset="0"/>
                        </a:rPr>
                        <a:t>3,273</a:t>
                      </a:r>
                    </a:p>
                  </a:txBody>
                  <a:tcPr marL="0" marR="0" marT="0" marB="0" anchor="ctr"/>
                </a:tc>
                <a:tc>
                  <a:txBody>
                    <a:bodyPr/>
                    <a:lstStyle/>
                    <a:p>
                      <a:pPr algn="ctr" fontAlgn="b"/>
                      <a:r>
                        <a:rPr lang="en-IN" sz="1000" b="0" i="0" u="none" strike="noStrike" dirty="0">
                          <a:solidFill>
                            <a:schemeClr val="tx1"/>
                          </a:solidFill>
                          <a:effectLst/>
                          <a:latin typeface="Univers" panose="020B0503020202020204" pitchFamily="34" charset="0"/>
                        </a:rPr>
                        <a:t>3,323</a:t>
                      </a:r>
                    </a:p>
                  </a:txBody>
                  <a:tcPr marL="0" marR="0" marT="0" marB="0" anchor="ctr"/>
                </a:tc>
                <a:tc>
                  <a:txBody>
                    <a:bodyPr/>
                    <a:lstStyle/>
                    <a:p>
                      <a:pPr marL="0" algn="ctr" defTabSz="914400" rtl="0" eaLnBrk="1" fontAlgn="b" latinLnBrk="0" hangingPunct="1"/>
                      <a:r>
                        <a:rPr lang="en-IN" sz="1000" b="0" i="0" u="none" strike="noStrike" kern="1200" dirty="0">
                          <a:solidFill>
                            <a:schemeClr val="tx1"/>
                          </a:solidFill>
                          <a:effectLst/>
                          <a:latin typeface="Univers" panose="020B0503020202020204" pitchFamily="34" charset="0"/>
                          <a:ea typeface="+mn-ea"/>
                          <a:cs typeface="+mn-cs"/>
                        </a:rPr>
                        <a:t>3,357</a:t>
                      </a:r>
                    </a:p>
                  </a:txBody>
                  <a:tcPr marL="0" marR="0" marT="0" marB="0" anchor="ctr"/>
                </a:tc>
                <a:tc>
                  <a:txBody>
                    <a:bodyPr/>
                    <a:lstStyle/>
                    <a:p>
                      <a:pPr marL="0" algn="ctr" defTabSz="914400" rtl="0" eaLnBrk="1" fontAlgn="b" latinLnBrk="0" hangingPunct="1"/>
                      <a:r>
                        <a:rPr lang="en-US" sz="1000" b="0" i="0" u="none" strike="noStrike" kern="1200" dirty="0">
                          <a:solidFill>
                            <a:schemeClr val="tx1"/>
                          </a:solidFill>
                          <a:effectLst/>
                          <a:latin typeface="Univers" panose="020B0503020202020204" pitchFamily="34" charset="0"/>
                          <a:ea typeface="+mn-ea"/>
                          <a:cs typeface="+mn-cs"/>
                        </a:rPr>
                        <a:t>3,594</a:t>
                      </a:r>
                    </a:p>
                  </a:txBody>
                  <a:tcPr marL="0" marR="0" marT="0" marB="0" anchor="ctr"/>
                </a:tc>
                <a:extLst>
                  <a:ext uri="{0D108BD9-81ED-4DB2-BD59-A6C34878D82A}">
                    <a16:rowId xmlns:a16="http://schemas.microsoft.com/office/drawing/2014/main" val="10006"/>
                  </a:ext>
                </a:extLst>
              </a:tr>
            </a:tbl>
          </a:graphicData>
        </a:graphic>
      </p:graphicFrame>
      <p:sp>
        <p:nvSpPr>
          <p:cNvPr id="130" name="Rectangle 129"/>
          <p:cNvSpPr/>
          <p:nvPr/>
        </p:nvSpPr>
        <p:spPr>
          <a:xfrm>
            <a:off x="4284025" y="1804900"/>
            <a:ext cx="662048" cy="2486513"/>
          </a:xfrm>
          <a:prstGeom prst="rect">
            <a:avLst/>
          </a:prstGeom>
          <a:noFill/>
          <a:ln w="1905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24"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4" name="TextBox 13">
            <a:extLst>
              <a:ext uri="{FF2B5EF4-FFF2-40B4-BE49-F238E27FC236}">
                <a16:creationId xmlns:a16="http://schemas.microsoft.com/office/drawing/2014/main" id="{E8E49DB1-AD41-4C6A-B3BE-A469B357AC31}"/>
              </a:ext>
            </a:extLst>
          </p:cNvPr>
          <p:cNvSpPr txBox="1"/>
          <p:nvPr/>
        </p:nvSpPr>
        <p:spPr>
          <a:xfrm>
            <a:off x="1202569" y="6374194"/>
            <a:ext cx="3951462" cy="461665"/>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The result / numbers are presented excluding Discontinued operations</a:t>
            </a:r>
          </a:p>
          <a:p>
            <a:r>
              <a:rPr lang="en-IN" sz="800" dirty="0">
                <a:latin typeface="Univers" panose="020B0503020202020204" pitchFamily="34" charset="0"/>
              </a:rPr>
              <a:t>          </a:t>
            </a:r>
            <a:r>
              <a:rPr lang="en-US" sz="800" dirty="0">
                <a:latin typeface="Univers" pitchFamily="34" charset="0"/>
                <a:cs typeface="Times New Roman" panose="02020603050405020304" pitchFamily="18" charset="0"/>
              </a:rPr>
              <a:t>Interest Coverage ratio = Operating Profit / Interest Expense</a:t>
            </a:r>
          </a:p>
          <a:p>
            <a:r>
              <a:rPr lang="en-US" sz="800" dirty="0">
                <a:latin typeface="Univers" panose="020B0503020202020204" pitchFamily="34" charset="0"/>
              </a:rPr>
              <a:t>          Adjusted values reflect impact of IND AS 116</a:t>
            </a:r>
          </a:p>
        </p:txBody>
      </p:sp>
      <p:sp>
        <p:nvSpPr>
          <p:cNvPr id="18" name="TextBox 17">
            <a:extLst>
              <a:ext uri="{FF2B5EF4-FFF2-40B4-BE49-F238E27FC236}">
                <a16:creationId xmlns:a16="http://schemas.microsoft.com/office/drawing/2014/main" id="{14D7996C-C1FB-4C12-94B4-F4B9B86674B1}"/>
              </a:ext>
            </a:extLst>
          </p:cNvPr>
          <p:cNvSpPr txBox="1"/>
          <p:nvPr/>
        </p:nvSpPr>
        <p:spPr>
          <a:xfrm>
            <a:off x="5222968" y="4016720"/>
            <a:ext cx="3399389" cy="369332"/>
          </a:xfrm>
          <a:prstGeom prst="rect">
            <a:avLst/>
          </a:prstGeom>
          <a:noFill/>
        </p:spPr>
        <p:txBody>
          <a:bodyPr wrap="square" rtlCol="0">
            <a:spAutoFit/>
          </a:bodyPr>
          <a:lstStyle/>
          <a:p>
            <a:r>
              <a:rPr lang="en-US" sz="900" dirty="0">
                <a:latin typeface="Univers" panose="020B0503020202020204" pitchFamily="34" charset="0"/>
              </a:rPr>
              <a:t>Dotted lines represent the ratios if adjusted for the impact of IND AS 116</a:t>
            </a:r>
          </a:p>
        </p:txBody>
      </p:sp>
      <p:sp>
        <p:nvSpPr>
          <p:cNvPr id="20" name="TextBox 19">
            <a:extLst>
              <a:ext uri="{FF2B5EF4-FFF2-40B4-BE49-F238E27FC236}">
                <a16:creationId xmlns:a16="http://schemas.microsoft.com/office/drawing/2014/main" id="{6677DD01-488D-4D43-9AB2-D32824D3CFC4}"/>
              </a:ext>
            </a:extLst>
          </p:cNvPr>
          <p:cNvSpPr txBox="1"/>
          <p:nvPr/>
        </p:nvSpPr>
        <p:spPr>
          <a:xfrm>
            <a:off x="1529366" y="4387886"/>
            <a:ext cx="3624665" cy="523220"/>
          </a:xfrm>
          <a:prstGeom prst="rect">
            <a:avLst/>
          </a:prstGeom>
          <a:noFill/>
        </p:spPr>
        <p:txBody>
          <a:bodyPr wrap="square" lIns="0" rIns="45720" rtlCol="0">
            <a:spAutoFit/>
          </a:bodyPr>
          <a:lstStyle/>
          <a:p>
            <a:r>
              <a:rPr lang="en-IN" sz="1400" b="1" dirty="0">
                <a:solidFill>
                  <a:srgbClr val="0070C0"/>
                </a:solidFill>
                <a:latin typeface="Univers" pitchFamily="34" charset="0"/>
                <a:cs typeface="Times New Roman" panose="02020603050405020304" pitchFamily="18" charset="0"/>
              </a:rPr>
              <a:t>Interest Expense (Rs. </a:t>
            </a:r>
            <a:r>
              <a:rPr lang="en-IN" sz="1400" b="1" dirty="0" err="1">
                <a:solidFill>
                  <a:srgbClr val="0070C0"/>
                </a:solidFill>
                <a:latin typeface="Univers" pitchFamily="34" charset="0"/>
                <a:cs typeface="Times New Roman" panose="02020603050405020304" pitchFamily="18" charset="0"/>
              </a:rPr>
              <a:t>mn</a:t>
            </a:r>
            <a:r>
              <a:rPr lang="en-IN" sz="1400" b="1" dirty="0">
                <a:solidFill>
                  <a:srgbClr val="0070C0"/>
                </a:solidFill>
                <a:latin typeface="Univers" pitchFamily="34" charset="0"/>
                <a:cs typeface="Times New Roman" panose="02020603050405020304" pitchFamily="18" charset="0"/>
              </a:rPr>
              <a:t>) &amp; Interest Coverage (x)</a:t>
            </a:r>
            <a:endParaRPr lang="en-GB" sz="1400" b="1" dirty="0">
              <a:solidFill>
                <a:srgbClr val="0070C0"/>
              </a:solidFill>
              <a:latin typeface="Univers"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CBBC9B-248B-435F-A590-70C526357DFC}"/>
              </a:ext>
            </a:extLst>
          </p:cNvPr>
          <p:cNvSpPr txBox="1"/>
          <p:nvPr/>
        </p:nvSpPr>
        <p:spPr>
          <a:xfrm>
            <a:off x="5301156" y="4385461"/>
            <a:ext cx="3624665" cy="523220"/>
          </a:xfrm>
          <a:prstGeom prst="rect">
            <a:avLst/>
          </a:prstGeom>
          <a:noFill/>
        </p:spPr>
        <p:txBody>
          <a:bodyPr wrap="square" lIns="0" rIns="45720" rtlCol="0">
            <a:spAutoFit/>
          </a:bodyPr>
          <a:lstStyle/>
          <a:p>
            <a:r>
              <a:rPr lang="en-IN" sz="1400" b="1" dirty="0">
                <a:solidFill>
                  <a:srgbClr val="0070C0"/>
                </a:solidFill>
                <a:latin typeface="Univers" pitchFamily="34" charset="0"/>
                <a:cs typeface="Times New Roman" panose="02020603050405020304" pitchFamily="18" charset="0"/>
              </a:rPr>
              <a:t>Adjusted Interest Expense (Rs. </a:t>
            </a:r>
            <a:r>
              <a:rPr lang="en-IN" sz="1400" b="1" dirty="0" err="1">
                <a:solidFill>
                  <a:srgbClr val="0070C0"/>
                </a:solidFill>
                <a:latin typeface="Univers" pitchFamily="34" charset="0"/>
                <a:cs typeface="Times New Roman" panose="02020603050405020304" pitchFamily="18" charset="0"/>
              </a:rPr>
              <a:t>mn</a:t>
            </a:r>
            <a:r>
              <a:rPr lang="en-IN" sz="1400" b="1" dirty="0">
                <a:solidFill>
                  <a:srgbClr val="0070C0"/>
                </a:solidFill>
                <a:latin typeface="Univers" pitchFamily="34" charset="0"/>
                <a:cs typeface="Times New Roman" panose="02020603050405020304" pitchFamily="18" charset="0"/>
              </a:rPr>
              <a:t>) &amp; Interest Coverage (x)</a:t>
            </a:r>
            <a:endParaRPr lang="en-GB" sz="1400" b="1" dirty="0">
              <a:solidFill>
                <a:srgbClr val="0070C0"/>
              </a:solidFill>
              <a:latin typeface="Univers" pitchFamily="34" charset="0"/>
              <a:cs typeface="Times New Roman" panose="02020603050405020304" pitchFamily="18" charset="0"/>
            </a:endParaRPr>
          </a:p>
        </p:txBody>
      </p:sp>
      <p:graphicFrame>
        <p:nvGraphicFramePr>
          <p:cNvPr id="23" name="Chart 22">
            <a:extLst>
              <a:ext uri="{FF2B5EF4-FFF2-40B4-BE49-F238E27FC236}">
                <a16:creationId xmlns:a16="http://schemas.microsoft.com/office/drawing/2014/main" id="{00000000-0008-0000-0500-000015000000}"/>
              </a:ext>
            </a:extLst>
          </p:cNvPr>
          <p:cNvGraphicFramePr>
            <a:graphicFrameLocks/>
          </p:cNvGraphicFramePr>
          <p:nvPr>
            <p:extLst>
              <p:ext uri="{D42A27DB-BD31-4B8C-83A1-F6EECF244321}">
                <p14:modId xmlns:p14="http://schemas.microsoft.com/office/powerpoint/2010/main" val="2001710992"/>
              </p:ext>
            </p:extLst>
          </p:nvPr>
        </p:nvGraphicFramePr>
        <p:xfrm>
          <a:off x="1392078" y="4908680"/>
          <a:ext cx="3553995" cy="1533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00000000-0008-0000-0500-000016000000}"/>
              </a:ext>
            </a:extLst>
          </p:cNvPr>
          <p:cNvGraphicFramePr>
            <a:graphicFrameLocks/>
          </p:cNvGraphicFramePr>
          <p:nvPr>
            <p:extLst>
              <p:ext uri="{D42A27DB-BD31-4B8C-83A1-F6EECF244321}">
                <p14:modId xmlns:p14="http://schemas.microsoft.com/office/powerpoint/2010/main" val="975267923"/>
              </p:ext>
            </p:extLst>
          </p:nvPr>
        </p:nvGraphicFramePr>
        <p:xfrm>
          <a:off x="5196444" y="1692643"/>
          <a:ext cx="3452435" cy="2365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CA0F12DF-B245-4A3A-8DDC-FE65791FE84D}"/>
              </a:ext>
            </a:extLst>
          </p:cNvPr>
          <p:cNvGraphicFramePr>
            <a:graphicFrameLocks/>
          </p:cNvGraphicFramePr>
          <p:nvPr>
            <p:extLst>
              <p:ext uri="{D42A27DB-BD31-4B8C-83A1-F6EECF244321}">
                <p14:modId xmlns:p14="http://schemas.microsoft.com/office/powerpoint/2010/main" val="2879022377"/>
              </p:ext>
            </p:extLst>
          </p:nvPr>
        </p:nvGraphicFramePr>
        <p:xfrm>
          <a:off x="5083361" y="4908680"/>
          <a:ext cx="3842460" cy="145959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sz="quarter" idx="11"/>
          </p:nvPr>
        </p:nvSpPr>
        <p:spPr>
          <a:xfrm>
            <a:off x="1417320" y="1005840"/>
            <a:ext cx="6934200" cy="400929"/>
          </a:xfrm>
          <a:noFill/>
        </p:spPr>
        <p:txBody>
          <a:bodyPr/>
          <a:lstStyle/>
          <a:p>
            <a:r>
              <a:rPr lang="en-US" dirty="0">
                <a:latin typeface="Univers ATT" panose="020B0603020202030204" pitchFamily="34" charset="0"/>
              </a:rPr>
              <a:t>DYNAMATIC </a:t>
            </a:r>
            <a:r>
              <a:rPr lang="en-US" dirty="0">
                <a:solidFill>
                  <a:srgbClr val="B11116"/>
                </a:solidFill>
                <a:latin typeface="Univers ATT" panose="020B0603020202030204" pitchFamily="34" charset="0"/>
              </a:rPr>
              <a:t>OVERVIEW</a:t>
            </a:r>
          </a:p>
        </p:txBody>
      </p:sp>
      <p:grpSp>
        <p:nvGrpSpPr>
          <p:cNvPr id="2" name="Group 14"/>
          <p:cNvGrpSpPr/>
          <p:nvPr/>
        </p:nvGrpSpPr>
        <p:grpSpPr>
          <a:xfrm>
            <a:off x="1463040" y="2596247"/>
            <a:ext cx="7580376" cy="2047007"/>
            <a:chOff x="1463040" y="2750106"/>
            <a:chExt cx="7249445" cy="2653478"/>
          </a:xfrm>
        </p:grpSpPr>
        <p:sp>
          <p:nvSpPr>
            <p:cNvPr id="18" name="Rectangle 17"/>
            <p:cNvSpPr/>
            <p:nvPr/>
          </p:nvSpPr>
          <p:spPr>
            <a:xfrm>
              <a:off x="1463040" y="2750106"/>
              <a:ext cx="1097280" cy="265176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a:lnSpc>
                  <a:spcPct val="130000"/>
                </a:lnSpc>
                <a:spcBef>
                  <a:spcPct val="50000"/>
                </a:spcBef>
                <a:defRPr/>
              </a:pPr>
              <a:r>
                <a:rPr lang="en-IN" sz="1100" b="1" dirty="0">
                  <a:solidFill>
                    <a:schemeClr val="tx1"/>
                  </a:solidFill>
                  <a:latin typeface="Univers ATT" panose="020B0603020202030204" pitchFamily="34" charset="0"/>
                  <a:cs typeface="Times New Roman" panose="02020603050405020304" pitchFamily="18" charset="0"/>
                </a:rPr>
                <a:t>Competitive market position</a:t>
              </a:r>
              <a:endParaRPr lang="en-GB" sz="1100" b="1" dirty="0">
                <a:solidFill>
                  <a:schemeClr val="tx1"/>
                </a:solidFill>
                <a:latin typeface="Univers ATT" panose="020B0603020202030204" pitchFamily="34" charset="0"/>
                <a:cs typeface="Times New Roman" panose="02020603050405020304" pitchFamily="18" charset="0"/>
              </a:endParaRPr>
            </a:p>
          </p:txBody>
        </p:sp>
        <p:sp>
          <p:nvSpPr>
            <p:cNvPr id="19" name="TextBox 15"/>
            <p:cNvSpPr txBox="1">
              <a:spLocks noChangeArrowheads="1"/>
            </p:cNvSpPr>
            <p:nvPr/>
          </p:nvSpPr>
          <p:spPr bwMode="auto">
            <a:xfrm>
              <a:off x="2675699" y="2751824"/>
              <a:ext cx="6036786" cy="265176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One of the world’s largest manufacturers of hydraulic gear pumps and automotive turbochargers; leadership in hydraulic gear pumps market for over 35 years</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Has 74% share of the Indian organized tractor market, supplies to almost all OEMs in India</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Pioneer and leader in the Indian private sector for manufacture of high precision airframe structures and aerospace components. Tier I supplier to the global aerospace OEMs such as Airbus, Boeing, Bell Helicopters and HAL</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Manufactures high precision, complex metallurgical ferrous and aluminium castings for performance critical components such as turbochargers and exhaust manifolds and has capabilities to develop automotive components on single-source basis</a:t>
              </a:r>
            </a:p>
          </p:txBody>
        </p:sp>
      </p:grpSp>
      <p:grpSp>
        <p:nvGrpSpPr>
          <p:cNvPr id="3" name="Group 15"/>
          <p:cNvGrpSpPr/>
          <p:nvPr/>
        </p:nvGrpSpPr>
        <p:grpSpPr>
          <a:xfrm>
            <a:off x="1463040" y="1554480"/>
            <a:ext cx="7587216" cy="914404"/>
            <a:chOff x="1463040" y="1554480"/>
            <a:chExt cx="7255986" cy="914404"/>
          </a:xfrm>
        </p:grpSpPr>
        <p:sp>
          <p:nvSpPr>
            <p:cNvPr id="20" name="TextBox 13"/>
            <p:cNvSpPr txBox="1">
              <a:spLocks noChangeArrowheads="1"/>
            </p:cNvSpPr>
            <p:nvPr/>
          </p:nvSpPr>
          <p:spPr bwMode="auto">
            <a:xfrm>
              <a:off x="2682240" y="1554480"/>
              <a:ext cx="6036786" cy="91440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 combination of stable and high growth businesses with highly engineered products for the automotive, hydraulic and aerospace industries</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Successful track record of enhancing manufacturing capabilities through R&amp;D and selective acquisitions</a:t>
              </a:r>
              <a:endParaRPr lang="en-GB" sz="1100" dirty="0">
                <a:latin typeface="Univers ATT" panose="020B0603020202030204" pitchFamily="34" charset="0"/>
                <a:ea typeface="Arial Unicode MS" pitchFamily="34" charset="-128"/>
                <a:cs typeface="Times New Roman" panose="02020603050405020304" pitchFamily="18" charset="0"/>
              </a:endParaRPr>
            </a:p>
          </p:txBody>
        </p:sp>
        <p:sp>
          <p:nvSpPr>
            <p:cNvPr id="21" name="Rectangle 20"/>
            <p:cNvSpPr/>
            <p:nvPr/>
          </p:nvSpPr>
          <p:spPr>
            <a:xfrm>
              <a:off x="1463040" y="1554484"/>
              <a:ext cx="1097280" cy="91440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Bef>
                  <a:spcPct val="50000"/>
                </a:spcBef>
                <a:spcAft>
                  <a:spcPts val="0"/>
                </a:spcAft>
                <a:defRPr/>
              </a:pPr>
              <a:r>
                <a:rPr lang="en-US" sz="1100" b="1" dirty="0">
                  <a:solidFill>
                    <a:schemeClr val="tx1"/>
                  </a:solidFill>
                  <a:latin typeface="Univers ATT" panose="020B0603020202030204" pitchFamily="34" charset="0"/>
                  <a:cs typeface="Times New Roman" panose="02020603050405020304" pitchFamily="18" charset="0"/>
                </a:rPr>
                <a:t>Diversified business</a:t>
              </a:r>
              <a:endParaRPr lang="en-GB" sz="1100" b="1" dirty="0">
                <a:solidFill>
                  <a:schemeClr val="tx1"/>
                </a:solidFill>
                <a:latin typeface="Univers ATT" panose="020B0603020202030204" pitchFamily="34" charset="0"/>
                <a:cs typeface="Times New Roman" panose="02020603050405020304" pitchFamily="18" charset="0"/>
              </a:endParaRPr>
            </a:p>
          </p:txBody>
        </p:sp>
      </p:grpSp>
      <p:grpSp>
        <p:nvGrpSpPr>
          <p:cNvPr id="4" name="Group 16"/>
          <p:cNvGrpSpPr/>
          <p:nvPr/>
        </p:nvGrpSpPr>
        <p:grpSpPr>
          <a:xfrm>
            <a:off x="1463040" y="4771464"/>
            <a:ext cx="7578422" cy="917837"/>
            <a:chOff x="1463040" y="5700453"/>
            <a:chExt cx="7247576" cy="917837"/>
          </a:xfrm>
        </p:grpSpPr>
        <p:sp>
          <p:nvSpPr>
            <p:cNvPr id="22" name="TextBox 15"/>
            <p:cNvSpPr txBox="1">
              <a:spLocks noChangeArrowheads="1"/>
            </p:cNvSpPr>
            <p:nvPr/>
          </p:nvSpPr>
          <p:spPr bwMode="auto">
            <a:xfrm>
              <a:off x="2673830" y="5703890"/>
              <a:ext cx="6036786" cy="91440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Automotive facilities in Chennai, one of India’s major automotive hubs and in Germany, a global auto OEM hub</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Aerospace facilities in Bangalore, headquarters of primary clients and in Bristol, UK’s south west aerospace hub</a:t>
              </a:r>
              <a:endParaRPr lang="en-GB" sz="1100" dirty="0">
                <a:latin typeface="Univers ATT" panose="020B0603020202030204" pitchFamily="34" charset="0"/>
                <a:ea typeface="Arial Unicode MS" pitchFamily="34" charset="-128"/>
                <a:cs typeface="Times New Roman" panose="02020603050405020304" pitchFamily="18" charset="0"/>
              </a:endParaRPr>
            </a:p>
          </p:txBody>
        </p:sp>
        <p:sp>
          <p:nvSpPr>
            <p:cNvPr id="23" name="Rectangle 22"/>
            <p:cNvSpPr/>
            <p:nvPr/>
          </p:nvSpPr>
          <p:spPr>
            <a:xfrm>
              <a:off x="1463040" y="5700453"/>
              <a:ext cx="1097280" cy="91440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Bef>
                  <a:spcPct val="50000"/>
                </a:spcBef>
                <a:spcAft>
                  <a:spcPts val="0"/>
                </a:spcAft>
                <a:defRPr/>
              </a:pPr>
              <a:r>
                <a:rPr lang="en-IN" sz="1100" b="1" dirty="0">
                  <a:solidFill>
                    <a:schemeClr val="tx1"/>
                  </a:solidFill>
                  <a:latin typeface="Univers ATT" panose="020B0603020202030204" pitchFamily="34" charset="0"/>
                  <a:cs typeface="Times New Roman" panose="02020603050405020304" pitchFamily="18" charset="0"/>
                </a:rPr>
                <a:t>Locational advantages</a:t>
              </a:r>
              <a:endParaRPr lang="en-GB" sz="1100" b="1" dirty="0">
                <a:solidFill>
                  <a:schemeClr val="tx1"/>
                </a:solidFill>
                <a:latin typeface="Univers ATT" panose="020B0603020202030204" pitchFamily="34" charset="0"/>
                <a:cs typeface="Times New Roman" panose="02020603050405020304" pitchFamily="18" charset="0"/>
              </a:endParaRPr>
            </a:p>
          </p:txBody>
        </p:sp>
      </p:grpSp>
      <p:sp>
        <p:nvSpPr>
          <p:cNvPr id="13"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TT" panose="020B0603020202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i="0" u="none" strike="noStrike" kern="1200" cap="none" spc="0" normalizeH="0" baseline="0" noProof="0" dirty="0">
              <a:ln>
                <a:noFill/>
              </a:ln>
              <a:effectLst/>
              <a:uLnTx/>
              <a:uFillTx/>
              <a:latin typeface="Univers ATT" panose="020B0603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1463040" y="3330737"/>
            <a:ext cx="7534656" cy="1005840"/>
            <a:chOff x="1463040" y="2774266"/>
            <a:chExt cx="7247698" cy="1005840"/>
          </a:xfrm>
        </p:grpSpPr>
        <p:sp>
          <p:nvSpPr>
            <p:cNvPr id="18" name="Rectangle 17"/>
            <p:cNvSpPr/>
            <p:nvPr/>
          </p:nvSpPr>
          <p:spPr>
            <a:xfrm>
              <a:off x="1463040" y="2774266"/>
              <a:ext cx="1097280" cy="100584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a:lnSpc>
                  <a:spcPct val="130000"/>
                </a:lnSpc>
                <a:spcBef>
                  <a:spcPct val="50000"/>
                </a:spcBef>
                <a:defRPr/>
              </a:pPr>
              <a:r>
                <a:rPr lang="en-IN" sz="1100" b="1" dirty="0">
                  <a:solidFill>
                    <a:schemeClr val="tx1"/>
                  </a:solidFill>
                  <a:latin typeface="Univers ATT" panose="020B0603020202030204" pitchFamily="34" charset="0"/>
                  <a:cs typeface="Times New Roman" panose="02020603050405020304" pitchFamily="18" charset="0"/>
                </a:rPr>
                <a:t>R&amp;D and Intellectual Property</a:t>
              </a:r>
              <a:endParaRPr lang="en-GB" sz="1100" b="1" dirty="0">
                <a:solidFill>
                  <a:schemeClr val="tx1"/>
                </a:solidFill>
                <a:latin typeface="Univers ATT" panose="020B0603020202030204" pitchFamily="34" charset="0"/>
                <a:cs typeface="Times New Roman" panose="02020603050405020304" pitchFamily="18" charset="0"/>
              </a:endParaRPr>
            </a:p>
          </p:txBody>
        </p:sp>
        <p:sp>
          <p:nvSpPr>
            <p:cNvPr id="19" name="TextBox 15"/>
            <p:cNvSpPr txBox="1">
              <a:spLocks noChangeArrowheads="1"/>
            </p:cNvSpPr>
            <p:nvPr/>
          </p:nvSpPr>
          <p:spPr bwMode="auto">
            <a:xfrm>
              <a:off x="2675698" y="2774266"/>
              <a:ext cx="6035040" cy="100584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Owns 17 patents for various products in India and internationally</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Has the design IP for all the products manufactured in the Hydraulics segment</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R&amp;D units recognized by Department of Scientific and Industrial Research, Government of India</a:t>
              </a:r>
              <a:endParaRPr lang="en-GB" sz="1100" dirty="0">
                <a:latin typeface="Univers ATT" panose="020B0603020202030204" pitchFamily="34" charset="0"/>
                <a:ea typeface="Arial Unicode MS" pitchFamily="34" charset="-128"/>
                <a:cs typeface="Times New Roman" panose="02020603050405020304" pitchFamily="18" charset="0"/>
              </a:endParaRPr>
            </a:p>
          </p:txBody>
        </p:sp>
      </p:grpSp>
      <p:grpSp>
        <p:nvGrpSpPr>
          <p:cNvPr id="3" name="Group 29"/>
          <p:cNvGrpSpPr/>
          <p:nvPr/>
        </p:nvGrpSpPr>
        <p:grpSpPr>
          <a:xfrm>
            <a:off x="1463040" y="1554479"/>
            <a:ext cx="7541456" cy="1624655"/>
            <a:chOff x="1463040" y="1066799"/>
            <a:chExt cx="7254239" cy="1463040"/>
          </a:xfrm>
        </p:grpSpPr>
        <p:sp>
          <p:nvSpPr>
            <p:cNvPr id="20" name="TextBox 13"/>
            <p:cNvSpPr txBox="1">
              <a:spLocks noChangeArrowheads="1"/>
            </p:cNvSpPr>
            <p:nvPr/>
          </p:nvSpPr>
          <p:spPr bwMode="auto">
            <a:xfrm>
              <a:off x="2682239" y="1066799"/>
              <a:ext cx="6035040" cy="146304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Advanced iron foundry in India and Germany. Also has aluminium foundry in India for captive use</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Owns one of the most advanced ferrous foundries in Europe (Germany) capable of manufacturing highly intricate castings</a:t>
              </a: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In-house division for design validation and optimization, analysis and prototypes</a:t>
              </a:r>
              <a:endParaRPr lang="en-GB" sz="1100" dirty="0">
                <a:latin typeface="Univers ATT" panose="020B0603020202030204" pitchFamily="34" charset="0"/>
                <a:ea typeface="Arial Unicode MS" pitchFamily="34" charset="-128"/>
                <a:cs typeface="Times New Roman" panose="02020603050405020304" pitchFamily="18" charset="0"/>
              </a:endParaRPr>
            </a:p>
            <a:p>
              <a:pPr marL="180975" indent="-180975">
                <a:lnSpc>
                  <a:spcPct val="110000"/>
                </a:lnSpc>
                <a:spcBef>
                  <a:spcPts val="600"/>
                </a:spcBef>
                <a:buClr>
                  <a:schemeClr val="tx1"/>
                </a:buClr>
                <a:buSzPct val="110000"/>
                <a:buFont typeface="Arial" charset="0"/>
                <a:buChar char="•"/>
              </a:pPr>
              <a:r>
                <a:rPr lang="en-GB" sz="1100" dirty="0">
                  <a:latin typeface="Univers ATT" panose="020B0603020202030204" pitchFamily="34" charset="0"/>
                  <a:ea typeface="Arial Unicode MS" pitchFamily="34" charset="-128"/>
                  <a:cs typeface="Times New Roman" panose="02020603050405020304" pitchFamily="18" charset="0"/>
                </a:rPr>
                <a:t>Has 11 facilities across India (Bangalore, Chennai, Coimbatore, Nasik), UK (Swindon, Bristol) and Germany (Schwarzenberg)</a:t>
              </a:r>
            </a:p>
          </p:txBody>
        </p:sp>
        <p:sp>
          <p:nvSpPr>
            <p:cNvPr id="21" name="Rectangle 20"/>
            <p:cNvSpPr/>
            <p:nvPr/>
          </p:nvSpPr>
          <p:spPr>
            <a:xfrm>
              <a:off x="1463040" y="1066799"/>
              <a:ext cx="1097280" cy="146304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Aft>
                  <a:spcPts val="0"/>
                </a:spcAft>
                <a:defRPr/>
              </a:pPr>
              <a:r>
                <a:rPr lang="en-IN" sz="1100" b="1" dirty="0">
                  <a:solidFill>
                    <a:schemeClr val="tx1"/>
                  </a:solidFill>
                  <a:latin typeface="Univers ATT" panose="020B0603020202030204" pitchFamily="34" charset="0"/>
                  <a:cs typeface="Times New Roman" panose="02020603050405020304" pitchFamily="18" charset="0"/>
                </a:rPr>
                <a:t>Vertically Integrated Facilities</a:t>
              </a:r>
              <a:endParaRPr lang="en-GB" sz="1100" b="1" dirty="0">
                <a:solidFill>
                  <a:schemeClr val="tx1"/>
                </a:solidFill>
                <a:latin typeface="Univers ATT" panose="020B0603020202030204" pitchFamily="34" charset="0"/>
                <a:cs typeface="Times New Roman" panose="02020603050405020304" pitchFamily="18" charset="0"/>
              </a:endParaRPr>
            </a:p>
          </p:txBody>
        </p:sp>
      </p:grpSp>
      <p:grpSp>
        <p:nvGrpSpPr>
          <p:cNvPr id="4" name="Group 26"/>
          <p:cNvGrpSpPr/>
          <p:nvPr/>
        </p:nvGrpSpPr>
        <p:grpSpPr>
          <a:xfrm>
            <a:off x="1463040" y="4488180"/>
            <a:ext cx="7534656" cy="1188720"/>
            <a:chOff x="1463040" y="4024533"/>
            <a:chExt cx="7247698" cy="1188720"/>
          </a:xfrm>
        </p:grpSpPr>
        <p:sp>
          <p:nvSpPr>
            <p:cNvPr id="11" name="Rectangle 10"/>
            <p:cNvSpPr/>
            <p:nvPr/>
          </p:nvSpPr>
          <p:spPr>
            <a:xfrm>
              <a:off x="1463040" y="4024533"/>
              <a:ext cx="1097280" cy="118872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fontAlgn="auto">
                <a:lnSpc>
                  <a:spcPct val="130000"/>
                </a:lnSpc>
                <a:spcBef>
                  <a:spcPct val="50000"/>
                </a:spcBef>
                <a:spcAft>
                  <a:spcPts val="0"/>
                </a:spcAft>
                <a:defRPr/>
              </a:pPr>
              <a:r>
                <a:rPr lang="en-IN" sz="1100" b="1" dirty="0">
                  <a:solidFill>
                    <a:schemeClr val="tx1"/>
                  </a:solidFill>
                  <a:latin typeface="Univers ATT" panose="020B0603020202030204" pitchFamily="34" charset="0"/>
                  <a:cs typeface="Times New Roman" panose="02020603050405020304" pitchFamily="18" charset="0"/>
                </a:rPr>
                <a:t>Blue Chip Customers</a:t>
              </a:r>
              <a:endParaRPr lang="en-GB" sz="1100" b="1" dirty="0">
                <a:solidFill>
                  <a:schemeClr val="tx1"/>
                </a:solidFill>
                <a:latin typeface="Univers ATT" panose="020B0603020202030204" pitchFamily="34" charset="0"/>
                <a:cs typeface="Times New Roman" panose="02020603050405020304" pitchFamily="18" charset="0"/>
              </a:endParaRPr>
            </a:p>
          </p:txBody>
        </p:sp>
        <p:sp>
          <p:nvSpPr>
            <p:cNvPr id="12" name="TextBox 15"/>
            <p:cNvSpPr txBox="1">
              <a:spLocks noChangeArrowheads="1"/>
            </p:cNvSpPr>
            <p:nvPr/>
          </p:nvSpPr>
          <p:spPr bwMode="auto">
            <a:xfrm>
              <a:off x="2675698" y="4024533"/>
              <a:ext cx="6035040" cy="118872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GB" sz="1100" dirty="0">
                  <a:latin typeface="Univers ATT" panose="020B0603020202030204" pitchFamily="34" charset="0"/>
                  <a:ea typeface="Arial Unicode MS" pitchFamily="34" charset="-128"/>
                  <a:cs typeface="Times New Roman" panose="02020603050405020304" pitchFamily="18" charset="0"/>
                </a:rPr>
                <a:t>Automotive: BMW, MAN, Daimler, Hyundai, Volkswagen, Sundaram </a:t>
              </a:r>
              <a:r>
                <a:rPr lang="en-GB" sz="1100" dirty="0" err="1">
                  <a:latin typeface="Univers ATT" panose="020B0603020202030204" pitchFamily="34" charset="0"/>
                  <a:ea typeface="Arial Unicode MS" pitchFamily="34" charset="-128"/>
                  <a:cs typeface="Times New Roman" panose="02020603050405020304" pitchFamily="18" charset="0"/>
                </a:rPr>
                <a:t>Fastners</a:t>
              </a:r>
              <a:endParaRPr lang="en-GB" sz="1100" dirty="0">
                <a:latin typeface="Univers ATT" panose="020B0603020202030204" pitchFamily="34" charset="0"/>
                <a:ea typeface="Arial Unicode MS" pitchFamily="34" charset="-128"/>
                <a:cs typeface="Times New Roman" panose="02020603050405020304" pitchFamily="18" charset="0"/>
              </a:endParaRPr>
            </a:p>
            <a:p>
              <a:pPr marL="180975" indent="-180975">
                <a:lnSpc>
                  <a:spcPct val="110000"/>
                </a:lnSpc>
                <a:spcBef>
                  <a:spcPts val="600"/>
                </a:spcBef>
                <a:buClr>
                  <a:schemeClr val="tx1"/>
                </a:buClr>
                <a:buSzPct val="110000"/>
                <a:buFont typeface="Arial" charset="0"/>
                <a:buChar char="•"/>
              </a:pPr>
              <a:r>
                <a:rPr lang="en-GB" sz="1100" dirty="0">
                  <a:latin typeface="Univers ATT" panose="020B0603020202030204" pitchFamily="34" charset="0"/>
                  <a:ea typeface="Arial Unicode MS" pitchFamily="34" charset="-128"/>
                  <a:cs typeface="Times New Roman" panose="02020603050405020304" pitchFamily="18" charset="0"/>
                </a:rPr>
                <a:t>Hydraulics: Cummins, Escorts, John Deere, Mahindra &amp; Mahindra, Same Deutz-</a:t>
              </a:r>
              <a:r>
                <a:rPr lang="en-GB" sz="1100" dirty="0" err="1">
                  <a:latin typeface="Univers ATT" panose="020B0603020202030204" pitchFamily="34" charset="0"/>
                  <a:ea typeface="Arial Unicode MS" pitchFamily="34" charset="-128"/>
                  <a:cs typeface="Times New Roman" panose="02020603050405020304" pitchFamily="18" charset="0"/>
                </a:rPr>
                <a:t>Fahr</a:t>
              </a:r>
              <a:endParaRPr lang="en-GB" sz="1100" dirty="0">
                <a:latin typeface="Univers ATT" panose="020B0603020202030204" pitchFamily="34" charset="0"/>
                <a:ea typeface="Arial Unicode MS" pitchFamily="34" charset="-128"/>
                <a:cs typeface="Times New Roman" panose="02020603050405020304" pitchFamily="18" charset="0"/>
              </a:endParaRPr>
            </a:p>
            <a:p>
              <a:pPr marL="180975" indent="-180975">
                <a:lnSpc>
                  <a:spcPct val="110000"/>
                </a:lnSpc>
                <a:spcBef>
                  <a:spcPts val="600"/>
                </a:spcBef>
                <a:buClr>
                  <a:schemeClr val="tx1"/>
                </a:buClr>
                <a:buSzPct val="110000"/>
                <a:buFont typeface="Arial" charset="0"/>
                <a:buChar char="•"/>
              </a:pPr>
              <a:r>
                <a:rPr lang="en-US" sz="1100" dirty="0">
                  <a:latin typeface="Univers ATT" panose="020B0603020202030204" pitchFamily="34" charset="0"/>
                  <a:ea typeface="Arial Unicode MS" pitchFamily="34" charset="-128"/>
                  <a:cs typeface="Times New Roman" panose="02020603050405020304" pitchFamily="18" charset="0"/>
                </a:rPr>
                <a:t>Aerospace : Airbus, Bell Helicopter, Boeing, GKN Aerospace, HAL, Spirit </a:t>
              </a:r>
              <a:r>
                <a:rPr lang="en-US" sz="1100" dirty="0" err="1">
                  <a:latin typeface="Univers ATT" panose="020B0603020202030204" pitchFamily="34" charset="0"/>
                  <a:ea typeface="Arial Unicode MS" pitchFamily="34" charset="-128"/>
                  <a:cs typeface="Times New Roman" panose="02020603050405020304" pitchFamily="18" charset="0"/>
                </a:rPr>
                <a:t>Aerosystems</a:t>
              </a:r>
              <a:endParaRPr lang="en-GB" sz="1100" dirty="0">
                <a:latin typeface="Univers ATT" panose="020B0603020202030204" pitchFamily="34" charset="0"/>
                <a:ea typeface="Arial Unicode MS" pitchFamily="34" charset="-128"/>
                <a:cs typeface="Times New Roman" panose="02020603050405020304" pitchFamily="18" charset="0"/>
              </a:endParaRPr>
            </a:p>
          </p:txBody>
        </p:sp>
      </p:grpSp>
      <p:grpSp>
        <p:nvGrpSpPr>
          <p:cNvPr id="5" name="Group 25"/>
          <p:cNvGrpSpPr/>
          <p:nvPr/>
        </p:nvGrpSpPr>
        <p:grpSpPr>
          <a:xfrm>
            <a:off x="1463040" y="5828502"/>
            <a:ext cx="7532713" cy="640080"/>
            <a:chOff x="1463040" y="5828502"/>
            <a:chExt cx="7245829" cy="640080"/>
          </a:xfrm>
        </p:grpSpPr>
        <p:sp>
          <p:nvSpPr>
            <p:cNvPr id="38" name="TextBox 15"/>
            <p:cNvSpPr txBox="1">
              <a:spLocks noChangeArrowheads="1"/>
            </p:cNvSpPr>
            <p:nvPr/>
          </p:nvSpPr>
          <p:spPr bwMode="auto">
            <a:xfrm>
              <a:off x="2673829" y="5828502"/>
              <a:ext cx="6035040" cy="640080"/>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t">
              <a:noAutofit/>
            </a:bodyPr>
            <a:lstStyle/>
            <a:p>
              <a:pPr marL="180975" indent="-180975">
                <a:lnSpc>
                  <a:spcPct val="110000"/>
                </a:lnSpc>
                <a:spcBef>
                  <a:spcPts val="600"/>
                </a:spcBef>
                <a:buClr>
                  <a:schemeClr val="tx1"/>
                </a:buClr>
                <a:buSzPct val="110000"/>
                <a:buFont typeface="Arial" charset="0"/>
                <a:buChar char="•"/>
              </a:pPr>
              <a:r>
                <a:rPr lang="en-US" sz="1100" dirty="0">
                  <a:solidFill>
                    <a:srgbClr val="000000"/>
                  </a:solidFill>
                  <a:latin typeface="Univers ATT" panose="020B0603020202030204" pitchFamily="34" charset="0"/>
                  <a:ea typeface="Arial Unicode MS" pitchFamily="34" charset="-128"/>
                  <a:cs typeface="Times New Roman" panose="02020603050405020304" pitchFamily="18" charset="0"/>
                </a:rPr>
                <a:t>Highly qualified board and management team with significant industry experience</a:t>
              </a:r>
            </a:p>
            <a:p>
              <a:pPr marL="180975" indent="-180975">
                <a:lnSpc>
                  <a:spcPct val="110000"/>
                </a:lnSpc>
                <a:spcBef>
                  <a:spcPts val="600"/>
                </a:spcBef>
                <a:buClr>
                  <a:schemeClr val="tx1"/>
                </a:buClr>
                <a:buSzPct val="110000"/>
                <a:buFont typeface="Arial" charset="0"/>
                <a:buChar char="•"/>
              </a:pPr>
              <a:r>
                <a:rPr lang="en-US" sz="1100" dirty="0">
                  <a:solidFill>
                    <a:srgbClr val="000000"/>
                  </a:solidFill>
                  <a:latin typeface="Univers ATT" panose="020B0603020202030204" pitchFamily="34" charset="0"/>
                  <a:ea typeface="Arial Unicode MS" pitchFamily="34" charset="-128"/>
                  <a:cs typeface="Times New Roman" panose="02020603050405020304" pitchFamily="18" charset="0"/>
                </a:rPr>
                <a:t>4 out of 9 Directors Independent</a:t>
              </a:r>
              <a:endParaRPr lang="en-GB" sz="1100" dirty="0">
                <a:solidFill>
                  <a:srgbClr val="000000"/>
                </a:solidFill>
                <a:latin typeface="Univers ATT" panose="020B0603020202030204" pitchFamily="34" charset="0"/>
                <a:ea typeface="Arial Unicode MS" pitchFamily="34" charset="-128"/>
                <a:cs typeface="Times New Roman" panose="02020603050405020304" pitchFamily="18" charset="0"/>
              </a:endParaRPr>
            </a:p>
          </p:txBody>
        </p:sp>
        <p:sp>
          <p:nvSpPr>
            <p:cNvPr id="39" name="Rectangle 38"/>
            <p:cNvSpPr/>
            <p:nvPr/>
          </p:nvSpPr>
          <p:spPr>
            <a:xfrm>
              <a:off x="1463040" y="5828502"/>
              <a:ext cx="1097280" cy="640080"/>
            </a:xfrm>
            <a:prstGeom prst="rect">
              <a:avLst/>
            </a:prstGeom>
            <a:ln>
              <a:noFill/>
            </a:ln>
          </p:spPr>
          <p:style>
            <a:lnRef idx="1">
              <a:schemeClr val="dk1"/>
            </a:lnRef>
            <a:fillRef idx="2">
              <a:schemeClr val="dk1"/>
            </a:fillRef>
            <a:effectRef idx="1">
              <a:schemeClr val="dk1"/>
            </a:effectRef>
            <a:fontRef idx="minor">
              <a:schemeClr val="dk1"/>
            </a:fontRef>
          </p:style>
          <p:txBody>
            <a:bodyPr anchor="t"/>
            <a:lstStyle/>
            <a:p>
              <a:pPr algn="ctr">
                <a:lnSpc>
                  <a:spcPct val="130000"/>
                </a:lnSpc>
                <a:spcBef>
                  <a:spcPct val="50000"/>
                </a:spcBef>
                <a:defRPr/>
              </a:pPr>
              <a:r>
                <a:rPr lang="en-IN" sz="1100" b="1" dirty="0">
                  <a:solidFill>
                    <a:schemeClr val="tx1"/>
                  </a:solidFill>
                  <a:latin typeface="Univers ATT" panose="020B0603020202030204" pitchFamily="34" charset="0"/>
                  <a:cs typeface="Times New Roman" panose="02020603050405020304" pitchFamily="18" charset="0"/>
                </a:rPr>
                <a:t>Board and Management</a:t>
              </a:r>
              <a:endParaRPr lang="en-GB" sz="1100" b="1" dirty="0">
                <a:solidFill>
                  <a:schemeClr val="tx1"/>
                </a:solidFill>
                <a:latin typeface="Univers ATT" panose="020B0603020202030204" pitchFamily="34" charset="0"/>
                <a:cs typeface="Times New Roman" panose="02020603050405020304" pitchFamily="18" charset="0"/>
              </a:endParaRPr>
            </a:p>
          </p:txBody>
        </p:sp>
      </p:grpSp>
      <p:sp>
        <p:nvSpPr>
          <p:cNvPr id="1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7" name="Content Placeholder 2"/>
          <p:cNvSpPr>
            <a:spLocks noGrp="1"/>
          </p:cNvSpPr>
          <p:nvPr>
            <p:ph sz="quarter" idx="11"/>
          </p:nvPr>
        </p:nvSpPr>
        <p:spPr>
          <a:xfrm>
            <a:off x="1417320" y="1005840"/>
            <a:ext cx="6934200" cy="400929"/>
          </a:xfrm>
          <a:noFill/>
        </p:spPr>
        <p:txBody>
          <a:bodyPr/>
          <a:lstStyle/>
          <a:p>
            <a:r>
              <a:rPr lang="en-US" dirty="0">
                <a:latin typeface="Univers ATT" panose="020B0603020202030204" pitchFamily="34" charset="0"/>
              </a:rPr>
              <a:t>DYNAMATIC </a:t>
            </a:r>
            <a:r>
              <a:rPr lang="en-US" dirty="0">
                <a:solidFill>
                  <a:srgbClr val="B11116"/>
                </a:solidFill>
                <a:latin typeface="Univers ATT" panose="020B0603020202030204" pitchFamily="34" charset="0"/>
              </a:rPr>
              <a:t>OVERVIEW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345680" cy="421026"/>
          </a:xfrm>
          <a:noFill/>
        </p:spPr>
        <p:txBody>
          <a:bodyPr/>
          <a:lstStyle/>
          <a:p>
            <a:r>
              <a:rPr lang="en-US" dirty="0">
                <a:latin typeface="Univers ATT" panose="020B0603020202030204" pitchFamily="34" charset="0"/>
              </a:rPr>
              <a:t>DYNAMATIC </a:t>
            </a:r>
            <a:r>
              <a:rPr lang="en-US" dirty="0">
                <a:solidFill>
                  <a:srgbClr val="B11116"/>
                </a:solidFill>
                <a:latin typeface="Univers ATT" panose="020B0603020202030204" pitchFamily="34" charset="0"/>
              </a:rPr>
              <a:t>OVERVIEW</a:t>
            </a:r>
          </a:p>
        </p:txBody>
      </p:sp>
      <p:sp>
        <p:nvSpPr>
          <p:cNvPr id="2" name="Text Placeholder 1"/>
          <p:cNvSpPr>
            <a:spLocks noGrp="1"/>
          </p:cNvSpPr>
          <p:nvPr>
            <p:ph type="body" sz="quarter" idx="10"/>
          </p:nvPr>
        </p:nvSpPr>
        <p:spPr>
          <a:xfrm>
            <a:off x="1417320" y="1405747"/>
            <a:ext cx="7649110" cy="300948"/>
          </a:xfrm>
        </p:spPr>
        <p:txBody>
          <a:bodyPr/>
          <a:lstStyle/>
          <a:p>
            <a:r>
              <a:rPr lang="en-US" sz="1600" b="1" dirty="0">
                <a:solidFill>
                  <a:schemeClr val="tx1">
                    <a:lumMod val="50000"/>
                    <a:lumOff val="50000"/>
                  </a:schemeClr>
                </a:solidFill>
                <a:latin typeface="Univers ATT" panose="020B0603020202030204" pitchFamily="34" charset="0"/>
              </a:rPr>
              <a:t>Combination of Stable and High Growth Businesses</a:t>
            </a:r>
          </a:p>
        </p:txBody>
      </p:sp>
      <p:sp>
        <p:nvSpPr>
          <p:cNvPr id="6" name="TextBox 5"/>
          <p:cNvSpPr txBox="1"/>
          <p:nvPr/>
        </p:nvSpPr>
        <p:spPr>
          <a:xfrm>
            <a:off x="4306325" y="1920240"/>
            <a:ext cx="2549405" cy="124025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noAutofit/>
          </a:bodyPr>
          <a:lstStyle/>
          <a:p>
            <a:pPr marL="180975" indent="-180975">
              <a:lnSpc>
                <a:spcPct val="110000"/>
              </a:lnSpc>
              <a:spcBef>
                <a:spcPts val="600"/>
              </a:spcBef>
              <a:buClr>
                <a:schemeClr val="tx1"/>
              </a:buClr>
              <a:buSzPct val="110000"/>
              <a:buFont typeface="Arial" charset="0"/>
              <a:buChar char="•"/>
              <a:defRPr/>
            </a:pPr>
            <a:endParaRPr lang="en-US" sz="1000" dirty="0">
              <a:latin typeface="Univers ATT" panose="020B0603020202030204" pitchFamily="34" charset="0"/>
              <a:ea typeface="Arial Unicode MS" pitchFamily="34" charset="-128"/>
              <a:cs typeface="Times New Roman" panose="02020603050405020304" pitchFamily="18" charset="0"/>
            </a:endParaRPr>
          </a:p>
        </p:txBody>
      </p:sp>
      <p:sp>
        <p:nvSpPr>
          <p:cNvPr id="67" name="TextBox 13"/>
          <p:cNvSpPr txBox="1">
            <a:spLocks noChangeArrowheads="1"/>
          </p:cNvSpPr>
          <p:nvPr/>
        </p:nvSpPr>
        <p:spPr bwMode="auto">
          <a:xfrm>
            <a:off x="6822486" y="1921527"/>
            <a:ext cx="2126309" cy="1240251"/>
          </a:xfrm>
          <a:prstGeom prst="roundRect">
            <a:avLst>
              <a:gd name="adj" fmla="val 2015"/>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endParaRPr lang="en-US" sz="1050" dirty="0">
              <a:solidFill>
                <a:schemeClr val="dk1"/>
              </a:solidFill>
              <a:latin typeface="Univers ATT" panose="020B0603020202030204" pitchFamily="34" charset="0"/>
              <a:ea typeface="Arial Unicode MS" pitchFamily="34" charset="-128"/>
              <a:cs typeface="Times New Roman" panose="02020603050405020304" pitchFamily="18" charset="0"/>
            </a:endParaRPr>
          </a:p>
        </p:txBody>
      </p:sp>
      <p:pic>
        <p:nvPicPr>
          <p:cNvPr id="68" name="Picture 2" descr="F:\IMAGE LIBRARY\DTL TP SCANS\Low Res\Img007.jpg"/>
          <p:cNvPicPr>
            <a:picLocks noChangeAspect="1" noChangeArrowheads="1"/>
          </p:cNvPicPr>
          <p:nvPr/>
        </p:nvPicPr>
        <p:blipFill>
          <a:blip r:embed="rId2" cstate="email"/>
          <a:srcRect/>
          <a:stretch>
            <a:fillRect/>
          </a:stretch>
        </p:blipFill>
        <p:spPr bwMode="auto">
          <a:xfrm>
            <a:off x="2735340" y="1924112"/>
            <a:ext cx="1515862" cy="1240251"/>
          </a:xfrm>
          <a:prstGeom prst="roundRect">
            <a:avLst>
              <a:gd name="adj" fmla="val 1769"/>
            </a:avLst>
          </a:prstGeom>
          <a:ln w="9525">
            <a:solidFill>
              <a:schemeClr val="tx1">
                <a:lumMod val="95000"/>
                <a:lumOff val="5000"/>
              </a:schemeClr>
            </a:solidFill>
          </a:ln>
        </p:spPr>
        <p:style>
          <a:lnRef idx="2">
            <a:schemeClr val="dk1"/>
          </a:lnRef>
          <a:fillRef idx="1">
            <a:schemeClr val="lt1"/>
          </a:fillRef>
          <a:effectRef idx="0">
            <a:schemeClr val="dk1"/>
          </a:effectRef>
          <a:fontRef idx="minor">
            <a:schemeClr val="dk1"/>
          </a:fontRef>
        </p:style>
      </p:pic>
      <p:sp>
        <p:nvSpPr>
          <p:cNvPr id="77" name="Rectangle 76"/>
          <p:cNvSpPr/>
          <p:nvPr/>
        </p:nvSpPr>
        <p:spPr>
          <a:xfrm>
            <a:off x="1481308" y="1924112"/>
            <a:ext cx="1157568" cy="124025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nSpc>
                <a:spcPct val="110000"/>
              </a:lnSpc>
              <a:defRPr/>
            </a:pPr>
            <a:r>
              <a:rPr lang="en-US" sz="1050" b="1" dirty="0">
                <a:solidFill>
                  <a:schemeClr val="tx1"/>
                </a:solidFill>
                <a:latin typeface="Univers ATT" panose="020B0603020202030204" pitchFamily="34" charset="0"/>
                <a:cs typeface="Times New Roman" panose="02020603050405020304" pitchFamily="18" charset="0"/>
              </a:rPr>
              <a:t>AUTOMOTIVE &amp; METALLURGY</a:t>
            </a: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40% of 9M FY20</a:t>
            </a: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Revenue</a:t>
            </a:r>
            <a:endParaRPr lang="en-IN" sz="900" dirty="0">
              <a:solidFill>
                <a:schemeClr val="tx1"/>
              </a:solidFill>
              <a:latin typeface="Univers ATT" panose="020B0603020202030204" pitchFamily="34" charset="0"/>
              <a:cs typeface="Times New Roman" panose="02020603050405020304" pitchFamily="18" charset="0"/>
            </a:endParaRPr>
          </a:p>
        </p:txBody>
      </p:sp>
      <p:sp>
        <p:nvSpPr>
          <p:cNvPr id="78" name="TextBox 13"/>
          <p:cNvSpPr txBox="1">
            <a:spLocks noChangeArrowheads="1"/>
          </p:cNvSpPr>
          <p:nvPr/>
        </p:nvSpPr>
        <p:spPr bwMode="auto">
          <a:xfrm>
            <a:off x="4347665" y="1924112"/>
            <a:ext cx="2376000" cy="1240251"/>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Ferrous and non-ferrous automotive components including engine, transmission, turbocharger and chassis parts</a:t>
            </a:r>
          </a:p>
          <a:p>
            <a:pPr marL="171450" indent="-171450">
              <a:spcBef>
                <a:spcPts val="200"/>
              </a:spcBef>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Metallurgical ferrous and aluminium castings</a:t>
            </a:r>
          </a:p>
        </p:txBody>
      </p:sp>
      <p:sp>
        <p:nvSpPr>
          <p:cNvPr id="90" name="TextBox 13"/>
          <p:cNvSpPr txBox="1">
            <a:spLocks noChangeArrowheads="1"/>
          </p:cNvSpPr>
          <p:nvPr/>
        </p:nvSpPr>
        <p:spPr bwMode="auto">
          <a:xfrm>
            <a:off x="6822486" y="3300745"/>
            <a:ext cx="2126309" cy="1240251"/>
          </a:xfrm>
          <a:prstGeom prst="roundRect">
            <a:avLst>
              <a:gd name="adj" fmla="val 2015"/>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endParaRPr lang="en-US" sz="1050" dirty="0">
              <a:solidFill>
                <a:schemeClr val="dk1"/>
              </a:solidFill>
              <a:latin typeface="Univers ATT" panose="020B0603020202030204" pitchFamily="34" charset="0"/>
              <a:ea typeface="Arial Unicode MS" pitchFamily="34" charset="-128"/>
              <a:cs typeface="Times New Roman" panose="02020603050405020304" pitchFamily="18" charset="0"/>
            </a:endParaRPr>
          </a:p>
        </p:txBody>
      </p:sp>
      <p:sp>
        <p:nvSpPr>
          <p:cNvPr id="91" name="Rectangle 90"/>
          <p:cNvSpPr/>
          <p:nvPr/>
        </p:nvSpPr>
        <p:spPr>
          <a:xfrm>
            <a:off x="1481308" y="3303330"/>
            <a:ext cx="1157568" cy="124025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nSpc>
                <a:spcPct val="110000"/>
              </a:lnSpc>
              <a:defRPr/>
            </a:pPr>
            <a:r>
              <a:rPr lang="en-US" sz="1050" b="1" dirty="0">
                <a:solidFill>
                  <a:schemeClr val="tx1"/>
                </a:solidFill>
                <a:latin typeface="Univers ATT" panose="020B0603020202030204" pitchFamily="34" charset="0"/>
                <a:cs typeface="Times New Roman" panose="02020603050405020304" pitchFamily="18" charset="0"/>
              </a:rPr>
              <a:t>HYDRAULICS</a:t>
            </a: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800" b="1" dirty="0">
              <a:solidFill>
                <a:schemeClr val="tx1"/>
              </a:solidFill>
              <a:latin typeface="Univers ATT" panose="020B0603020202030204" pitchFamily="34" charset="0"/>
              <a:cs typeface="Times New Roman" panose="02020603050405020304" pitchFamily="18" charset="0"/>
            </a:endParaRP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23% of 9M FY20 Revenue</a:t>
            </a:r>
            <a:endParaRPr lang="en-IN" sz="900" dirty="0">
              <a:solidFill>
                <a:schemeClr val="tx1"/>
              </a:solidFill>
              <a:latin typeface="Univers ATT" panose="020B0603020202030204" pitchFamily="34" charset="0"/>
              <a:cs typeface="Times New Roman" panose="02020603050405020304" pitchFamily="18" charset="0"/>
            </a:endParaRPr>
          </a:p>
        </p:txBody>
      </p:sp>
      <p:sp>
        <p:nvSpPr>
          <p:cNvPr id="92" name="TextBox 13"/>
          <p:cNvSpPr txBox="1">
            <a:spLocks noChangeArrowheads="1"/>
          </p:cNvSpPr>
          <p:nvPr/>
        </p:nvSpPr>
        <p:spPr bwMode="auto">
          <a:xfrm>
            <a:off x="4347665" y="3303330"/>
            <a:ext cx="2376000" cy="1240251"/>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Hydraulic valves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Hydraulic gear pumps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Combined displacement pump packages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Fan drive systems</a:t>
            </a:r>
          </a:p>
          <a:p>
            <a:pPr marL="171450" indent="-171450">
              <a:spcBef>
                <a:spcPts val="200"/>
              </a:spcBef>
              <a:spcAft>
                <a:spcPts val="2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Fixed displacement pumps</a:t>
            </a:r>
          </a:p>
        </p:txBody>
      </p:sp>
      <p:pic>
        <p:nvPicPr>
          <p:cNvPr id="93" name="Picture 92" descr="Img027.jpg"/>
          <p:cNvPicPr>
            <a:picLocks noChangeAspect="1"/>
          </p:cNvPicPr>
          <p:nvPr/>
        </p:nvPicPr>
        <p:blipFill>
          <a:blip r:embed="rId3" cstate="email"/>
          <a:srcRect/>
          <a:stretch>
            <a:fillRect/>
          </a:stretch>
        </p:blipFill>
        <p:spPr>
          <a:xfrm>
            <a:off x="2735340" y="3303330"/>
            <a:ext cx="1515862" cy="1240251"/>
          </a:xfrm>
          <a:prstGeom prst="roundRect">
            <a:avLst>
              <a:gd name="adj" fmla="val 1769"/>
            </a:avLst>
          </a:prstGeom>
          <a:ln w="9525">
            <a:solidFill>
              <a:schemeClr val="tx1">
                <a:lumMod val="95000"/>
                <a:lumOff val="5000"/>
              </a:schemeClr>
            </a:solidFill>
          </a:ln>
        </p:spPr>
      </p:pic>
      <p:sp>
        <p:nvSpPr>
          <p:cNvPr id="56" name="TextBox 13"/>
          <p:cNvSpPr txBox="1">
            <a:spLocks noChangeArrowheads="1"/>
          </p:cNvSpPr>
          <p:nvPr/>
        </p:nvSpPr>
        <p:spPr bwMode="auto">
          <a:xfrm>
            <a:off x="6822486" y="4679962"/>
            <a:ext cx="2126309" cy="1240251"/>
          </a:xfrm>
          <a:prstGeom prst="roundRect">
            <a:avLst>
              <a:gd name="adj" fmla="val 2015"/>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Bef>
                <a:spcPts val="200"/>
              </a:spcBef>
              <a:spcAft>
                <a:spcPts val="300"/>
              </a:spcAft>
              <a:buFont typeface="Arial" pitchFamily="34" charset="0"/>
              <a:buChar char="•"/>
            </a:pPr>
            <a:endParaRPr lang="en-US" sz="1050" dirty="0">
              <a:solidFill>
                <a:schemeClr val="dk1"/>
              </a:solidFill>
              <a:latin typeface="Univers ATT" panose="020B0603020202030204" pitchFamily="34" charset="0"/>
              <a:ea typeface="Arial Unicode MS" pitchFamily="34" charset="-128"/>
              <a:cs typeface="Times New Roman" panose="02020603050405020304" pitchFamily="18" charset="0"/>
            </a:endParaRPr>
          </a:p>
        </p:txBody>
      </p:sp>
      <p:sp>
        <p:nvSpPr>
          <p:cNvPr id="12" name="Rectangle 11"/>
          <p:cNvSpPr/>
          <p:nvPr/>
        </p:nvSpPr>
        <p:spPr>
          <a:xfrm>
            <a:off x="1481308" y="4682546"/>
            <a:ext cx="1157568" cy="1240251"/>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nSpc>
                <a:spcPct val="110000"/>
              </a:lnSpc>
              <a:defRPr/>
            </a:pPr>
            <a:r>
              <a:rPr lang="en-US" sz="1050" b="1" dirty="0">
                <a:solidFill>
                  <a:schemeClr val="tx1"/>
                </a:solidFill>
                <a:latin typeface="Univers ATT" panose="020B0603020202030204" pitchFamily="34" charset="0"/>
                <a:cs typeface="Times New Roman" panose="02020603050405020304" pitchFamily="18" charset="0"/>
              </a:rPr>
              <a:t>AEROSPACE</a:t>
            </a: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endParaRPr lang="en-US" sz="900" b="1" dirty="0">
              <a:solidFill>
                <a:schemeClr val="tx1"/>
              </a:solidFill>
              <a:latin typeface="Univers ATT" panose="020B0603020202030204" pitchFamily="34" charset="0"/>
              <a:cs typeface="Times New Roman" panose="02020603050405020304" pitchFamily="18" charset="0"/>
            </a:endParaRPr>
          </a:p>
          <a:p>
            <a:pPr>
              <a:lnSpc>
                <a:spcPct val="110000"/>
              </a:lnSpc>
              <a:defRPr/>
            </a:pPr>
            <a:r>
              <a:rPr lang="en-US" sz="900" dirty="0">
                <a:solidFill>
                  <a:schemeClr val="tx1"/>
                </a:solidFill>
                <a:latin typeface="Univers ATT" panose="020B0603020202030204" pitchFamily="34" charset="0"/>
                <a:cs typeface="Times New Roman" panose="02020603050405020304" pitchFamily="18" charset="0"/>
              </a:rPr>
              <a:t>37% of 9M FY20 Revenue</a:t>
            </a:r>
            <a:endParaRPr lang="en-IN" sz="900" dirty="0">
              <a:solidFill>
                <a:schemeClr val="tx1"/>
              </a:solidFill>
              <a:latin typeface="Univers ATT" panose="020B0603020202030204" pitchFamily="34" charset="0"/>
              <a:cs typeface="Times New Roman" panose="02020603050405020304" pitchFamily="18" charset="0"/>
            </a:endParaRPr>
          </a:p>
        </p:txBody>
      </p:sp>
      <p:sp>
        <p:nvSpPr>
          <p:cNvPr id="29" name="TextBox 13"/>
          <p:cNvSpPr txBox="1">
            <a:spLocks noChangeArrowheads="1"/>
          </p:cNvSpPr>
          <p:nvPr/>
        </p:nvSpPr>
        <p:spPr bwMode="auto">
          <a:xfrm>
            <a:off x="4347665" y="4682546"/>
            <a:ext cx="2376000" cy="1240251"/>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wrap="square" anchor="ctr">
            <a:noAutofit/>
          </a:bodyPr>
          <a:lstStyle/>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Wings, rear fuselages, ailerons, wing flaps and major airframe structures</a:t>
            </a:r>
          </a:p>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Ramp structure assembly</a:t>
            </a:r>
          </a:p>
          <a:p>
            <a:pPr marL="171450" indent="-171450">
              <a:spcAft>
                <a:spcPts val="300"/>
              </a:spcAft>
              <a:buFont typeface="Arial" pitchFamily="34" charset="0"/>
              <a:buChar char="•"/>
            </a:pPr>
            <a:r>
              <a:rPr lang="en-US" sz="1050" dirty="0">
                <a:latin typeface="Univers ATT" panose="020B0603020202030204" pitchFamily="34" charset="0"/>
                <a:ea typeface="Arial Unicode MS" pitchFamily="34" charset="-128"/>
                <a:cs typeface="Times New Roman" panose="02020603050405020304" pitchFamily="18" charset="0"/>
              </a:rPr>
              <a:t>AFT Pylon assembly</a:t>
            </a:r>
          </a:p>
        </p:txBody>
      </p:sp>
      <p:pic>
        <p:nvPicPr>
          <p:cNvPr id="32" name="Picture 31" descr="Img035.jpg"/>
          <p:cNvPicPr>
            <a:picLocks noChangeAspect="1"/>
          </p:cNvPicPr>
          <p:nvPr/>
        </p:nvPicPr>
        <p:blipFill>
          <a:blip r:embed="rId4" cstate="email"/>
          <a:srcRect/>
          <a:stretch>
            <a:fillRect/>
          </a:stretch>
        </p:blipFill>
        <p:spPr>
          <a:xfrm>
            <a:off x="2735340" y="4682546"/>
            <a:ext cx="1515862" cy="1240251"/>
          </a:xfrm>
          <a:prstGeom prst="roundRect">
            <a:avLst>
              <a:gd name="adj" fmla="val 1769"/>
            </a:avLst>
          </a:prstGeom>
          <a:ln w="9525">
            <a:solidFill>
              <a:schemeClr val="tx1">
                <a:lumMod val="95000"/>
                <a:lumOff val="5000"/>
              </a:schemeClr>
            </a:solidFill>
          </a:ln>
        </p:spPr>
      </p:pic>
      <p:sp>
        <p:nvSpPr>
          <p:cNvPr id="41"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TT" panose="020B0603020202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i="0" u="none" strike="noStrike" kern="1200" cap="none" spc="0" normalizeH="0" baseline="0" noProof="0" dirty="0">
              <a:ln>
                <a:noFill/>
              </a:ln>
              <a:effectLst/>
              <a:uLnTx/>
              <a:uFillTx/>
              <a:latin typeface="Univers ATT" panose="020B0603020202030204" pitchFamily="34" charset="0"/>
            </a:endParaRPr>
          </a:p>
        </p:txBody>
      </p:sp>
      <p:sp>
        <p:nvSpPr>
          <p:cNvPr id="58" name="Rectangle 57"/>
          <p:cNvSpPr/>
          <p:nvPr/>
        </p:nvSpPr>
        <p:spPr>
          <a:xfrm>
            <a:off x="6812309" y="2146246"/>
            <a:ext cx="1021277" cy="86177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Audi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BMW</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Daimler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Ford </a:t>
            </a:r>
          </a:p>
        </p:txBody>
      </p:sp>
      <p:sp>
        <p:nvSpPr>
          <p:cNvPr id="59" name="Rectangle 58"/>
          <p:cNvSpPr/>
          <p:nvPr/>
        </p:nvSpPr>
        <p:spPr>
          <a:xfrm>
            <a:off x="7726710" y="2146246"/>
            <a:ext cx="1128153" cy="86177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Hyundai</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Nissan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Tata Motors</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Volkswagen</a:t>
            </a:r>
          </a:p>
        </p:txBody>
      </p:sp>
      <p:sp>
        <p:nvSpPr>
          <p:cNvPr id="60" name="Rectangle 59"/>
          <p:cNvSpPr/>
          <p:nvPr/>
        </p:nvSpPr>
        <p:spPr>
          <a:xfrm>
            <a:off x="6812309" y="3393157"/>
            <a:ext cx="950023" cy="86177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Cummins</a:t>
            </a:r>
          </a:p>
          <a:p>
            <a:pPr marL="171450" indent="-171450">
              <a:spcBef>
                <a:spcPts val="200"/>
              </a:spcBef>
              <a:spcAft>
                <a:spcPts val="200"/>
              </a:spcAft>
              <a:buFont typeface="Arial" pitchFamily="34" charset="0"/>
              <a:buChar char="•"/>
            </a:pPr>
            <a:r>
              <a:rPr lang="en-US" sz="1000" dirty="0" err="1">
                <a:latin typeface="Univers ATT" panose="020B0603020202030204" pitchFamily="34" charset="0"/>
                <a:ea typeface="Arial Unicode MS" pitchFamily="34" charset="-128"/>
                <a:cs typeface="Times New Roman" panose="02020603050405020304" pitchFamily="18" charset="0"/>
              </a:rPr>
              <a:t>Eicher</a:t>
            </a:r>
            <a:endParaRPr lang="en-US" sz="1000" dirty="0">
              <a:latin typeface="Univers ATT" panose="020B0603020202030204" pitchFamily="34" charset="0"/>
              <a:ea typeface="Arial Unicode MS" pitchFamily="34" charset="-128"/>
              <a:cs typeface="Times New Roman" panose="02020603050405020304" pitchFamily="18" charset="0"/>
            </a:endParaRP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Escorts</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John Deere</a:t>
            </a:r>
          </a:p>
        </p:txBody>
      </p:sp>
      <p:sp>
        <p:nvSpPr>
          <p:cNvPr id="61" name="Rectangle 60"/>
          <p:cNvSpPr/>
          <p:nvPr/>
        </p:nvSpPr>
        <p:spPr>
          <a:xfrm>
            <a:off x="7726710" y="3393157"/>
            <a:ext cx="1128153" cy="1118255"/>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Mahindra &amp; Mahindra</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New Holland Fiat </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Same </a:t>
            </a:r>
            <a:r>
              <a:rPr lang="en-US" sz="1000" dirty="0" err="1">
                <a:latin typeface="Univers ATT" panose="020B0603020202030204" pitchFamily="34" charset="0"/>
                <a:ea typeface="Arial Unicode MS" pitchFamily="34" charset="-128"/>
                <a:cs typeface="Times New Roman" panose="02020603050405020304" pitchFamily="18" charset="0"/>
              </a:rPr>
              <a:t>Deutz-Fahr</a:t>
            </a:r>
            <a:endParaRPr lang="en-US" sz="1000" dirty="0">
              <a:latin typeface="Univers ATT" panose="020B0603020202030204" pitchFamily="34" charset="0"/>
              <a:ea typeface="Arial Unicode MS" pitchFamily="34" charset="-128"/>
              <a:cs typeface="Times New Roman" panose="02020603050405020304" pitchFamily="18" charset="0"/>
            </a:endParaRPr>
          </a:p>
        </p:txBody>
      </p:sp>
      <p:sp>
        <p:nvSpPr>
          <p:cNvPr id="62" name="Rectangle 61"/>
          <p:cNvSpPr/>
          <p:nvPr/>
        </p:nvSpPr>
        <p:spPr>
          <a:xfrm>
            <a:off x="6812309" y="4984445"/>
            <a:ext cx="1021277" cy="656590"/>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Airbus</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Boeing</a:t>
            </a: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Bell </a:t>
            </a:r>
          </a:p>
        </p:txBody>
      </p:sp>
      <p:sp>
        <p:nvSpPr>
          <p:cNvPr id="63" name="Rectangle 62"/>
          <p:cNvSpPr/>
          <p:nvPr/>
        </p:nvSpPr>
        <p:spPr>
          <a:xfrm>
            <a:off x="7726710" y="4984445"/>
            <a:ext cx="1128153" cy="605294"/>
          </a:xfrm>
          <a:prstGeom prst="rect">
            <a:avLst/>
          </a:prstGeom>
        </p:spPr>
        <p:txBody>
          <a:bodyPr wrap="square">
            <a:spAutoFit/>
          </a:bodyPr>
          <a:lstStyle/>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Spirit </a:t>
            </a:r>
            <a:r>
              <a:rPr lang="en-US" sz="1000" dirty="0" err="1">
                <a:latin typeface="Univers ATT" panose="020B0603020202030204" pitchFamily="34" charset="0"/>
                <a:ea typeface="Arial Unicode MS" pitchFamily="34" charset="-128"/>
                <a:cs typeface="Times New Roman" panose="02020603050405020304" pitchFamily="18" charset="0"/>
              </a:rPr>
              <a:t>Aerosystems</a:t>
            </a:r>
            <a:endParaRPr lang="en-US" sz="1000" dirty="0">
              <a:latin typeface="Univers ATT" panose="020B0603020202030204" pitchFamily="34" charset="0"/>
              <a:ea typeface="Arial Unicode MS" pitchFamily="34" charset="-128"/>
              <a:cs typeface="Times New Roman" panose="02020603050405020304" pitchFamily="18" charset="0"/>
            </a:endParaRPr>
          </a:p>
          <a:p>
            <a:pPr marL="171450" indent="-171450">
              <a:spcBef>
                <a:spcPts val="200"/>
              </a:spcBef>
              <a:spcAft>
                <a:spcPts val="200"/>
              </a:spcAft>
              <a:buFont typeface="Arial" pitchFamily="34" charset="0"/>
              <a:buChar char="•"/>
            </a:pPr>
            <a:r>
              <a:rPr lang="en-US" sz="1000" dirty="0">
                <a:latin typeface="Univers ATT" panose="020B0603020202030204" pitchFamily="34" charset="0"/>
                <a:ea typeface="Arial Unicode MS" pitchFamily="34" charset="-128"/>
                <a:cs typeface="Times New Roman" panose="02020603050405020304" pitchFamily="18" charset="0"/>
              </a:rPr>
              <a:t>HAL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427742" cy="533400"/>
          </a:xfrm>
        </p:spPr>
        <p:txBody>
          <a:bodyPr/>
          <a:lstStyle/>
          <a:p>
            <a:r>
              <a:rPr lang="en-IN" dirty="0">
                <a:latin typeface="Univers ATT" panose="020B0603020202030204" pitchFamily="34" charset="0"/>
              </a:rPr>
              <a:t>BLUE CHIP </a:t>
            </a:r>
            <a:r>
              <a:rPr lang="en-IN" dirty="0">
                <a:solidFill>
                  <a:srgbClr val="B11116"/>
                </a:solidFill>
                <a:latin typeface="Univers ATT" panose="020B0603020202030204" pitchFamily="34" charset="0"/>
              </a:rPr>
              <a:t>INVESTOR BASE</a:t>
            </a:r>
          </a:p>
        </p:txBody>
      </p:sp>
      <p:sp>
        <p:nvSpPr>
          <p:cNvPr id="29" name="TextBox 28"/>
          <p:cNvSpPr txBox="1"/>
          <p:nvPr/>
        </p:nvSpPr>
        <p:spPr>
          <a:xfrm>
            <a:off x="5223702" y="1402236"/>
            <a:ext cx="3558558" cy="307777"/>
          </a:xfrm>
          <a:prstGeom prst="rect">
            <a:avLst/>
          </a:prstGeom>
          <a:noFill/>
        </p:spPr>
        <p:txBody>
          <a:bodyPr wrap="square" rtlCol="0">
            <a:spAutoFit/>
          </a:bodyPr>
          <a:lstStyle/>
          <a:p>
            <a:r>
              <a:rPr lang="en-US" sz="1400" b="1" dirty="0">
                <a:solidFill>
                  <a:srgbClr val="0070C0"/>
                </a:solidFill>
                <a:latin typeface="Univers ATT" panose="020B0603020202030204" pitchFamily="34" charset="0"/>
                <a:cs typeface="Times New Roman" panose="02020603050405020304" pitchFamily="18" charset="0"/>
              </a:rPr>
              <a:t>Key Institutional Investors</a:t>
            </a:r>
            <a:endParaRPr lang="en-IN" sz="1400" b="1" dirty="0">
              <a:solidFill>
                <a:srgbClr val="0070C0"/>
              </a:solidFill>
              <a:latin typeface="Univers ATT" panose="020B0603020202030204" pitchFamily="34" charset="0"/>
              <a:cs typeface="Times New Roman" panose="02020603050405020304" pitchFamily="18" charset="0"/>
            </a:endParaRPr>
          </a:p>
        </p:txBody>
      </p:sp>
      <p:graphicFrame>
        <p:nvGraphicFramePr>
          <p:cNvPr id="35" name="Table 34"/>
          <p:cNvGraphicFramePr>
            <a:graphicFrameLocks noGrp="1"/>
          </p:cNvGraphicFramePr>
          <p:nvPr>
            <p:extLst>
              <p:ext uri="{D42A27DB-BD31-4B8C-83A1-F6EECF244321}">
                <p14:modId xmlns:p14="http://schemas.microsoft.com/office/powerpoint/2010/main" val="1152910056"/>
              </p:ext>
            </p:extLst>
          </p:nvPr>
        </p:nvGraphicFramePr>
        <p:xfrm>
          <a:off x="1518142" y="3912964"/>
          <a:ext cx="3474721" cy="2017890"/>
        </p:xfrm>
        <a:graphic>
          <a:graphicData uri="http://schemas.openxmlformats.org/drawingml/2006/table">
            <a:tbl>
              <a:tblPr firstRow="1" bandRow="1">
                <a:tableStyleId>{073A0DAA-6AF3-43AB-8588-CEC1D06C72B9}</a:tableStyleId>
              </a:tblPr>
              <a:tblGrid>
                <a:gridCol w="935065">
                  <a:extLst>
                    <a:ext uri="{9D8B030D-6E8A-4147-A177-3AD203B41FA5}">
                      <a16:colId xmlns:a16="http://schemas.microsoft.com/office/drawing/2014/main" val="20000"/>
                    </a:ext>
                  </a:extLst>
                </a:gridCol>
                <a:gridCol w="634914">
                  <a:extLst>
                    <a:ext uri="{9D8B030D-6E8A-4147-A177-3AD203B41FA5}">
                      <a16:colId xmlns:a16="http://schemas.microsoft.com/office/drawing/2014/main" val="20003"/>
                    </a:ext>
                  </a:extLst>
                </a:gridCol>
                <a:gridCol w="634914">
                  <a:extLst>
                    <a:ext uri="{9D8B030D-6E8A-4147-A177-3AD203B41FA5}">
                      <a16:colId xmlns:a16="http://schemas.microsoft.com/office/drawing/2014/main" val="3949414765"/>
                    </a:ext>
                  </a:extLst>
                </a:gridCol>
                <a:gridCol w="634914">
                  <a:extLst>
                    <a:ext uri="{9D8B030D-6E8A-4147-A177-3AD203B41FA5}">
                      <a16:colId xmlns:a16="http://schemas.microsoft.com/office/drawing/2014/main" val="77868344"/>
                    </a:ext>
                  </a:extLst>
                </a:gridCol>
                <a:gridCol w="634914">
                  <a:extLst>
                    <a:ext uri="{9D8B030D-6E8A-4147-A177-3AD203B41FA5}">
                      <a16:colId xmlns:a16="http://schemas.microsoft.com/office/drawing/2014/main" val="1341724851"/>
                    </a:ext>
                  </a:extLst>
                </a:gridCol>
              </a:tblGrid>
              <a:tr h="336315">
                <a:tc>
                  <a:txBody>
                    <a:bodyPr/>
                    <a:lstStyle/>
                    <a:p>
                      <a:r>
                        <a:rPr lang="en-US" sz="1000" dirty="0">
                          <a:latin typeface="Univers" panose="020B0503020202020204" pitchFamily="34" charset="0"/>
                        </a:rPr>
                        <a:t>Shareholders</a:t>
                      </a:r>
                      <a:endParaRPr lang="en-IN" sz="1000" dirty="0">
                        <a:latin typeface="Univers" panose="020B0503020202020204" pitchFamily="34" charset="0"/>
                        <a:cs typeface="Times New Roman" panose="02020603050405020304" pitchFamily="18" charset="0"/>
                      </a:endParaRPr>
                    </a:p>
                  </a:txBody>
                  <a:tcPr marL="45720" marR="457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Mar-19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Jun-19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Sep-19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b="1" kern="1200" dirty="0">
                          <a:solidFill>
                            <a:schemeClr val="lt1"/>
                          </a:solidFill>
                          <a:latin typeface="Univers" panose="020B0503020202020204" pitchFamily="34" charset="0"/>
                          <a:ea typeface="+mn-ea"/>
                          <a:cs typeface="Times New Roman" panose="02020603050405020304" pitchFamily="18" charset="0"/>
                        </a:rPr>
                        <a:t>Dec-19</a:t>
                      </a:r>
                    </a:p>
                  </a:txBody>
                  <a:tcPr marL="45720" marR="4572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336315">
                <a:tc>
                  <a:txBody>
                    <a:bodyPr/>
                    <a:lstStyle/>
                    <a:p>
                      <a:pPr marL="0" algn="l" defTabSz="914400" rtl="0" eaLnBrk="1" latinLnBrk="0" hangingPunct="1"/>
                      <a:r>
                        <a:rPr lang="en-US" sz="1000" kern="1200" dirty="0">
                          <a:latin typeface="Univers" panose="020B0503020202020204" pitchFamily="34" charset="0"/>
                        </a:rPr>
                        <a:t>Promoters</a:t>
                      </a:r>
                      <a:endParaRPr lang="en-IN" sz="1000" kern="1200" baseline="30000" dirty="0">
                        <a:solidFill>
                          <a:schemeClr val="dk1"/>
                        </a:solidFill>
                        <a:latin typeface="Univers" panose="020B0503020202020204" pitchFamily="34" charset="0"/>
                        <a:ea typeface="+mn-ea"/>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0" kern="1200" dirty="0">
                          <a:solidFill>
                            <a:schemeClr val="tx1"/>
                          </a:solidFill>
                          <a:latin typeface="Univers" panose="020B0503020202020204" pitchFamily="34" charset="0"/>
                          <a:ea typeface="+mn-ea"/>
                          <a:cs typeface="Times New Roman" panose="02020603050405020304" pitchFamily="18" charset="0"/>
                        </a:rPr>
                        <a:t>48.8%</a:t>
                      </a:r>
                    </a:p>
                  </a:txBody>
                  <a:tcPr marL="45720" marR="4572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36315">
                <a:tc>
                  <a:txBody>
                    <a:bodyPr/>
                    <a:lstStyle/>
                    <a:p>
                      <a:pPr marL="0" algn="l" defTabSz="914400" rtl="0" eaLnBrk="1" latinLnBrk="0" hangingPunct="1"/>
                      <a:r>
                        <a:rPr lang="en-US" sz="1000" kern="1200" dirty="0">
                          <a:latin typeface="Univers" panose="020B0503020202020204" pitchFamily="34" charset="0"/>
                        </a:rPr>
                        <a:t>FIIs</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14.7%</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14.9%</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14.9%</a:t>
                      </a:r>
                    </a:p>
                  </a:txBody>
                  <a:tcPr marL="45720" marR="45720" anchor="ctr"/>
                </a:tc>
                <a:extLst>
                  <a:ext uri="{0D108BD9-81ED-4DB2-BD59-A6C34878D82A}">
                    <a16:rowId xmlns:a16="http://schemas.microsoft.com/office/drawing/2014/main" val="10002"/>
                  </a:ext>
                </a:extLst>
              </a:tr>
              <a:tr h="336315">
                <a:tc>
                  <a:txBody>
                    <a:bodyPr/>
                    <a:lstStyle/>
                    <a:p>
                      <a:pPr marL="0" algn="l" defTabSz="914400" rtl="0" eaLnBrk="1" latinLnBrk="0" hangingPunct="1"/>
                      <a:r>
                        <a:rPr lang="en-US" sz="1000" kern="1200" dirty="0">
                          <a:latin typeface="Univers" panose="020B0503020202020204" pitchFamily="34" charset="0"/>
                        </a:rPr>
                        <a:t>DIIs</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10.8%</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10.6%</a:t>
                      </a:r>
                    </a:p>
                  </a:txBody>
                  <a:tcPr marL="45720" marR="45720" anchor="ctr"/>
                </a:tc>
                <a:extLst>
                  <a:ext uri="{0D108BD9-81ED-4DB2-BD59-A6C34878D82A}">
                    <a16:rowId xmlns:a16="http://schemas.microsoft.com/office/drawing/2014/main" val="10003"/>
                  </a:ext>
                </a:extLst>
              </a:tr>
              <a:tr h="336315">
                <a:tc>
                  <a:txBody>
                    <a:bodyPr/>
                    <a:lstStyle/>
                    <a:p>
                      <a:pPr marL="0" algn="l" defTabSz="914400" rtl="0" eaLnBrk="1" latinLnBrk="0" hangingPunct="1"/>
                      <a:r>
                        <a:rPr lang="en-US" sz="1000" kern="1200" dirty="0">
                          <a:latin typeface="Univers" panose="020B0503020202020204" pitchFamily="34" charset="0"/>
                        </a:rPr>
                        <a:t>Others</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25.7%</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25.6%</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25.5%</a:t>
                      </a:r>
                    </a:p>
                  </a:txBody>
                  <a:tcPr marL="45720" marR="45720" anchor="ctr"/>
                </a:tc>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25.7%</a:t>
                      </a:r>
                    </a:p>
                  </a:txBody>
                  <a:tcPr marL="45720" marR="45720" anchor="ctr"/>
                </a:tc>
                <a:extLst>
                  <a:ext uri="{0D108BD9-81ED-4DB2-BD59-A6C34878D82A}">
                    <a16:rowId xmlns:a16="http://schemas.microsoft.com/office/drawing/2014/main" val="10004"/>
                  </a:ext>
                </a:extLst>
              </a:tr>
              <a:tr h="336315">
                <a:tc>
                  <a:txBody>
                    <a:bodyPr/>
                    <a:lstStyle/>
                    <a:p>
                      <a:pPr marL="0" algn="l" defTabSz="914400" rtl="0" eaLnBrk="1" latinLnBrk="0" hangingPunct="1"/>
                      <a:r>
                        <a:rPr lang="en-US" sz="1000" b="1" kern="1200" dirty="0">
                          <a:latin typeface="Univers" panose="020B0503020202020204" pitchFamily="34" charset="0"/>
                        </a:rPr>
                        <a:t>Total</a:t>
                      </a:r>
                      <a:endParaRPr lang="en-IN" sz="1000" b="1" kern="1200" dirty="0">
                        <a:solidFill>
                          <a:schemeClr val="bg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tc>
                  <a:txBody>
                    <a:bodyPr/>
                    <a:lstStyle/>
                    <a:p>
                      <a:pPr marL="0" algn="ctr" defTabSz="914400" rtl="0" eaLnBrk="1" latinLnBrk="0" hangingPunct="1"/>
                      <a:r>
                        <a:rPr lang="en-IN" sz="1000" b="1" kern="1200" dirty="0">
                          <a:solidFill>
                            <a:schemeClr val="tx1"/>
                          </a:solidFill>
                          <a:latin typeface="Univers" panose="020B0503020202020204" pitchFamily="34" charset="0"/>
                          <a:ea typeface="+mn-ea"/>
                          <a:cs typeface="Times New Roman" panose="02020603050405020304" pitchFamily="18" charset="0"/>
                        </a:rPr>
                        <a:t>100.0%</a:t>
                      </a:r>
                    </a:p>
                  </a:txBody>
                  <a:tcPr marL="45720" marR="45720" anchor="ctr"/>
                </a:tc>
                <a:extLst>
                  <a:ext uri="{0D108BD9-81ED-4DB2-BD59-A6C34878D82A}">
                    <a16:rowId xmlns:a16="http://schemas.microsoft.com/office/drawing/2014/main" val="10005"/>
                  </a:ext>
                </a:extLst>
              </a:tr>
            </a:tbl>
          </a:graphicData>
        </a:graphic>
      </p:graphicFrame>
      <p:sp>
        <p:nvSpPr>
          <p:cNvPr id="36" name="TextBox 35"/>
          <p:cNvSpPr txBox="1"/>
          <p:nvPr/>
        </p:nvSpPr>
        <p:spPr>
          <a:xfrm>
            <a:off x="1412800" y="3582127"/>
            <a:ext cx="2451312" cy="307777"/>
          </a:xfrm>
          <a:prstGeom prst="rect">
            <a:avLst/>
          </a:prstGeom>
          <a:noFill/>
        </p:spPr>
        <p:txBody>
          <a:bodyPr wrap="none" rtlCol="0">
            <a:spAutoFit/>
          </a:bodyPr>
          <a:lstStyle/>
          <a:p>
            <a:r>
              <a:rPr lang="en-US" sz="1400" b="1" dirty="0">
                <a:solidFill>
                  <a:srgbClr val="0070C0"/>
                </a:solidFill>
                <a:latin typeface="Univers ATT" panose="020B0603020202030204" pitchFamily="34" charset="0"/>
                <a:cs typeface="Times New Roman" panose="02020603050405020304" pitchFamily="18" charset="0"/>
              </a:rPr>
              <a:t>Shareholding Pattern Trend</a:t>
            </a:r>
            <a:endParaRPr lang="en-IN" sz="1400" b="1" dirty="0">
              <a:solidFill>
                <a:srgbClr val="0070C0"/>
              </a:solidFill>
              <a:latin typeface="Univers ATT" panose="020B0603020202030204" pitchFamily="34" charset="0"/>
              <a:cs typeface="Times New Roman" panose="02020603050405020304" pitchFamily="18" charset="0"/>
            </a:endParaRPr>
          </a:p>
        </p:txBody>
      </p:sp>
      <p:sp>
        <p:nvSpPr>
          <p:cNvPr id="37" name="TextBox 36"/>
          <p:cNvSpPr txBox="1"/>
          <p:nvPr/>
        </p:nvSpPr>
        <p:spPr>
          <a:xfrm>
            <a:off x="5223701" y="3582127"/>
            <a:ext cx="2692708" cy="307777"/>
          </a:xfrm>
          <a:prstGeom prst="rect">
            <a:avLst/>
          </a:prstGeom>
          <a:noFill/>
        </p:spPr>
        <p:txBody>
          <a:bodyPr wrap="square" rtlCol="0">
            <a:spAutoFit/>
          </a:bodyPr>
          <a:lstStyle/>
          <a:p>
            <a:r>
              <a:rPr lang="en-US" sz="1400" b="1" dirty="0">
                <a:solidFill>
                  <a:srgbClr val="0070C0"/>
                </a:solidFill>
                <a:latin typeface="Univers ATT" panose="020B0603020202030204" pitchFamily="34" charset="0"/>
                <a:cs typeface="Times New Roman" panose="02020603050405020304" pitchFamily="18" charset="0"/>
              </a:rPr>
              <a:t>Equity History</a:t>
            </a:r>
            <a:endParaRPr lang="en-IN" sz="1400" b="1" dirty="0">
              <a:solidFill>
                <a:srgbClr val="0070C0"/>
              </a:solidFill>
              <a:latin typeface="Univers ATT" panose="020B0603020202030204" pitchFamily="34" charset="0"/>
              <a:cs typeface="Times New Roman" panose="020206030504050203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4083598731"/>
              </p:ext>
            </p:extLst>
          </p:nvPr>
        </p:nvGraphicFramePr>
        <p:xfrm>
          <a:off x="5321749" y="3901241"/>
          <a:ext cx="3474720" cy="2743200"/>
        </p:xfrm>
        <a:graphic>
          <a:graphicData uri="http://schemas.openxmlformats.org/drawingml/2006/table">
            <a:tbl>
              <a:tblPr firstRow="1" bandRow="1">
                <a:tableStyleId>{073A0DAA-6AF3-43AB-8588-CEC1D06C72B9}</a:tableStyleId>
              </a:tblPr>
              <a:tblGrid>
                <a:gridCol w="508497">
                  <a:extLst>
                    <a:ext uri="{9D8B030D-6E8A-4147-A177-3AD203B41FA5}">
                      <a16:colId xmlns:a16="http://schemas.microsoft.com/office/drawing/2014/main" val="20000"/>
                    </a:ext>
                  </a:extLst>
                </a:gridCol>
                <a:gridCol w="2048372">
                  <a:extLst>
                    <a:ext uri="{9D8B030D-6E8A-4147-A177-3AD203B41FA5}">
                      <a16:colId xmlns:a16="http://schemas.microsoft.com/office/drawing/2014/main" val="20001"/>
                    </a:ext>
                  </a:extLst>
                </a:gridCol>
                <a:gridCol w="917851">
                  <a:extLst>
                    <a:ext uri="{9D8B030D-6E8A-4147-A177-3AD203B41FA5}">
                      <a16:colId xmlns:a16="http://schemas.microsoft.com/office/drawing/2014/main" val="20002"/>
                    </a:ext>
                  </a:extLst>
                </a:gridCol>
              </a:tblGrid>
              <a:tr h="151677">
                <a:tc>
                  <a:txBody>
                    <a:bodyPr/>
                    <a:lstStyle/>
                    <a:p>
                      <a:pPr algn="ctr"/>
                      <a:r>
                        <a:rPr lang="en-US" sz="1000" dirty="0">
                          <a:latin typeface="Univers" panose="020B0503020202020204" pitchFamily="34" charset="0"/>
                        </a:rPr>
                        <a:t>Year</a:t>
                      </a:r>
                      <a:endParaRPr lang="en-IN" sz="1000" dirty="0">
                        <a:latin typeface="Univers" panose="020B0503020202020204" pitchFamily="34" charset="0"/>
                        <a:cs typeface="Times New Roman" panose="02020603050405020304" pitchFamily="18" charset="0"/>
                      </a:endParaRPr>
                    </a:p>
                  </a:txBody>
                  <a:tcPr marL="45720" marR="457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kern="1200" dirty="0">
                          <a:latin typeface="Univers" panose="020B0503020202020204" pitchFamily="34" charset="0"/>
                        </a:rPr>
                        <a:t>Event</a:t>
                      </a:r>
                      <a:endParaRPr lang="en-IN" sz="1000" b="1" kern="1200" dirty="0">
                        <a:solidFill>
                          <a:schemeClr val="lt1"/>
                        </a:solidFill>
                        <a:latin typeface="Univers" panose="020B0503020202020204" pitchFamily="34" charset="0"/>
                        <a:ea typeface="+mn-ea"/>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marL="0" algn="ctr" defTabSz="914400" rtl="0" eaLnBrk="1" latinLnBrk="0" hangingPunct="1"/>
                      <a:r>
                        <a:rPr lang="en-IN" sz="1000" kern="1200" dirty="0">
                          <a:latin typeface="Univers" panose="020B0503020202020204" pitchFamily="34" charset="0"/>
                        </a:rPr>
                        <a:t>Equity Capital </a:t>
                      </a:r>
                    </a:p>
                    <a:p>
                      <a:pPr marL="0" algn="ctr" defTabSz="914400" rtl="0" eaLnBrk="1" latinLnBrk="0" hangingPunct="1"/>
                      <a:r>
                        <a:rPr lang="en-IN" sz="1000" kern="1200" dirty="0">
                          <a:latin typeface="Univers" panose="020B0503020202020204" pitchFamily="34" charset="0"/>
                        </a:rPr>
                        <a:t>(Rs. </a:t>
                      </a:r>
                      <a:r>
                        <a:rPr lang="en-IN" sz="1000" kern="1200" dirty="0" err="1">
                          <a:latin typeface="Univers" panose="020B0503020202020204" pitchFamily="34" charset="0"/>
                        </a:rPr>
                        <a:t>mn</a:t>
                      </a:r>
                      <a:r>
                        <a:rPr lang="en-IN" sz="1000" kern="1200" dirty="0">
                          <a:latin typeface="Univers" panose="020B0503020202020204" pitchFamily="34" charset="0"/>
                        </a:rPr>
                        <a:t>)</a:t>
                      </a:r>
                      <a:endParaRPr lang="en-IN" sz="1000" b="1" kern="1200" dirty="0">
                        <a:solidFill>
                          <a:schemeClr val="lt1"/>
                        </a:solidFill>
                        <a:latin typeface="Univers" panose="020B0503020202020204" pitchFamily="34" charset="0"/>
                        <a:ea typeface="+mn-ea"/>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0">
                <a:tc>
                  <a:txBody>
                    <a:bodyPr/>
                    <a:lstStyle/>
                    <a:p>
                      <a:pPr marL="0" algn="ctr" defTabSz="914400" rtl="0" eaLnBrk="1" latinLnBrk="0" hangingPunct="1"/>
                      <a:r>
                        <a:rPr lang="en-US" sz="1000" kern="1200" dirty="0">
                          <a:latin typeface="Univers" panose="020B0503020202020204" pitchFamily="34" charset="0"/>
                        </a:rPr>
                        <a:t>1974</a:t>
                      </a:r>
                      <a:endParaRPr lang="en-IN" sz="1000" kern="1200" baseline="30000" dirty="0">
                        <a:solidFill>
                          <a:schemeClr val="dk1"/>
                        </a:solidFill>
                        <a:latin typeface="Univers" panose="020B0503020202020204" pitchFamily="34" charset="0"/>
                        <a:ea typeface="+mn-ea"/>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tc>
                  <a:txBody>
                    <a:bodyPr/>
                    <a:lstStyle/>
                    <a:p>
                      <a:pPr algn="l"/>
                      <a:r>
                        <a:rPr lang="en-IN" sz="1000" dirty="0">
                          <a:latin typeface="Univers" panose="020B0503020202020204" pitchFamily="34" charset="0"/>
                        </a:rPr>
                        <a:t>Initial Public Offering</a:t>
                      </a:r>
                      <a:endParaRPr lang="en-IN" sz="1000" dirty="0">
                        <a:latin typeface="Univers" panose="020B0503020202020204" pitchFamily="34" charset="0"/>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tc>
                  <a:txBody>
                    <a:bodyPr/>
                    <a:lstStyle/>
                    <a:p>
                      <a:pPr algn="ctr"/>
                      <a:r>
                        <a:rPr lang="en-IN" sz="1000" dirty="0">
                          <a:latin typeface="Univers" panose="020B0503020202020204" pitchFamily="34" charset="0"/>
                        </a:rPr>
                        <a:t>2.9</a:t>
                      </a:r>
                      <a:endParaRPr lang="en-IN" sz="1000" b="0" dirty="0">
                        <a:latin typeface="Univers" panose="020B0503020202020204" pitchFamily="34" charset="0"/>
                        <a:cs typeface="Times New Roman" panose="02020603050405020304" pitchFamily="18" charset="0"/>
                      </a:endParaRPr>
                    </a:p>
                  </a:txBody>
                  <a:tcPr marL="45720" marR="4572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algn="ctr" defTabSz="914400" rtl="0" eaLnBrk="1" latinLnBrk="0" hangingPunct="1"/>
                      <a:r>
                        <a:rPr lang="en-US" sz="1000" kern="1200" dirty="0">
                          <a:latin typeface="Univers" panose="020B0503020202020204" pitchFamily="34" charset="0"/>
                        </a:rPr>
                        <a:t>1987</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Rights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11.2</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2"/>
                  </a:ext>
                </a:extLst>
              </a:tr>
              <a:tr h="0">
                <a:tc>
                  <a:txBody>
                    <a:bodyPr/>
                    <a:lstStyle/>
                    <a:p>
                      <a:pPr marL="0" algn="ctr" defTabSz="914400" rtl="0" eaLnBrk="1" latinLnBrk="0" hangingPunct="1"/>
                      <a:r>
                        <a:rPr lang="en-IN" sz="1000" kern="1200" dirty="0">
                          <a:latin typeface="Univers" panose="020B0503020202020204" pitchFamily="34" charset="0"/>
                        </a:rPr>
                        <a:t>1992</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Rights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21.0</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3"/>
                  </a:ext>
                </a:extLst>
              </a:tr>
              <a:tr h="0">
                <a:tc>
                  <a:txBody>
                    <a:bodyPr/>
                    <a:lstStyle/>
                    <a:p>
                      <a:pPr marL="0" algn="ctr" defTabSz="914400" rtl="0" eaLnBrk="1" latinLnBrk="0" hangingPunct="1"/>
                      <a:r>
                        <a:rPr lang="en-IN" sz="1000" kern="1200" dirty="0">
                          <a:latin typeface="Univers" panose="020B0503020202020204" pitchFamily="34" charset="0"/>
                        </a:rPr>
                        <a:t>1994</a:t>
                      </a:r>
                      <a:endParaRPr lang="en-IN" sz="1000" kern="1200" dirty="0">
                        <a:solidFill>
                          <a:schemeClr val="dk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Rights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31.5</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4"/>
                  </a:ext>
                </a:extLst>
              </a:tr>
              <a:tr h="0">
                <a:tc>
                  <a:txBody>
                    <a:bodyPr/>
                    <a:lstStyle/>
                    <a:p>
                      <a:pPr marL="0" algn="ctr" defTabSz="914400" rtl="0" eaLnBrk="1" latinLnBrk="0" hangingPunct="1"/>
                      <a:r>
                        <a:rPr lang="en-IN" sz="1000" kern="1200" dirty="0">
                          <a:latin typeface="Univers" panose="020B0503020202020204" pitchFamily="34" charset="0"/>
                        </a:rPr>
                        <a:t>1995</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Bonus Issue</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41.9</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5"/>
                  </a:ext>
                </a:extLst>
              </a:tr>
              <a:tr h="0">
                <a:tc>
                  <a:txBody>
                    <a:bodyPr/>
                    <a:lstStyle/>
                    <a:p>
                      <a:pPr marL="0" algn="ctr" defTabSz="914400" rtl="0" eaLnBrk="1" latinLnBrk="0" hangingPunct="1"/>
                      <a:r>
                        <a:rPr lang="en-IN" sz="1000" kern="1200" dirty="0">
                          <a:latin typeface="Univers" panose="020B0503020202020204" pitchFamily="34" charset="0"/>
                        </a:rPr>
                        <a:t>2008</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Amalgamation</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48.1</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6"/>
                  </a:ext>
                </a:extLst>
              </a:tr>
              <a:tr h="0">
                <a:tc>
                  <a:txBody>
                    <a:bodyPr/>
                    <a:lstStyle/>
                    <a:p>
                      <a:pPr marL="0" algn="ctr" defTabSz="914400" rtl="0" eaLnBrk="1" latinLnBrk="0" hangingPunct="1"/>
                      <a:r>
                        <a:rPr lang="en-IN" sz="1000" kern="1200" dirty="0">
                          <a:latin typeface="Univers" panose="020B0503020202020204" pitchFamily="34" charset="0"/>
                        </a:rPr>
                        <a:t>2008</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Qualified Institutional Placement</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latin typeface="Univers" panose="020B0503020202020204" pitchFamily="34" charset="0"/>
                        </a:rPr>
                        <a:t>54.1</a:t>
                      </a:r>
                      <a:endParaRPr lang="en-IN" sz="1000" b="0" dirty="0">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7"/>
                  </a:ext>
                </a:extLst>
              </a:tr>
              <a:tr h="0">
                <a:tc>
                  <a:txBody>
                    <a:bodyPr/>
                    <a:lstStyle/>
                    <a:p>
                      <a:pPr marL="0" algn="ctr" defTabSz="914400" rtl="0" eaLnBrk="1" latinLnBrk="0" hangingPunct="1"/>
                      <a:r>
                        <a:rPr lang="en-IN" sz="1000" kern="1200" dirty="0">
                          <a:latin typeface="Univers" panose="020B0503020202020204" pitchFamily="34" charset="0"/>
                        </a:rPr>
                        <a:t>2014</a:t>
                      </a:r>
                      <a:endParaRPr lang="en-IN" sz="1000" b="0" kern="1200" dirty="0">
                        <a:solidFill>
                          <a:schemeClr val="tx1"/>
                        </a:solidFill>
                        <a:latin typeface="Univers" panose="020B0503020202020204" pitchFamily="34" charset="0"/>
                        <a:ea typeface="+mn-ea"/>
                        <a:cs typeface="Times New Roman" panose="02020603050405020304" pitchFamily="18" charset="0"/>
                      </a:endParaRPr>
                    </a:p>
                  </a:txBody>
                  <a:tcPr marL="45720" marR="45720" anchor="ctr"/>
                </a:tc>
                <a:tc>
                  <a:txBody>
                    <a:bodyPr/>
                    <a:lstStyle/>
                    <a:p>
                      <a:pPr algn="l"/>
                      <a:r>
                        <a:rPr lang="en-IN" sz="1000" dirty="0">
                          <a:latin typeface="Univers" panose="020B0503020202020204" pitchFamily="34" charset="0"/>
                        </a:rPr>
                        <a:t>Preferential</a:t>
                      </a:r>
                      <a:r>
                        <a:rPr lang="en-IN" sz="1000" baseline="0" dirty="0">
                          <a:latin typeface="Univers" panose="020B0503020202020204" pitchFamily="34" charset="0"/>
                        </a:rPr>
                        <a:t> convertible warrants</a:t>
                      </a:r>
                      <a:endParaRPr lang="en-IN" sz="1000" dirty="0">
                        <a:latin typeface="Univers" panose="020B0503020202020204" pitchFamily="34" charset="0"/>
                        <a:cs typeface="Times New Roman" panose="02020603050405020304" pitchFamily="18" charset="0"/>
                      </a:endParaRPr>
                    </a:p>
                  </a:txBody>
                  <a:tcPr marL="45720" marR="45720" anchor="ctr"/>
                </a:tc>
                <a:tc>
                  <a:txBody>
                    <a:bodyPr/>
                    <a:lstStyle/>
                    <a:p>
                      <a:pPr algn="ctr"/>
                      <a:r>
                        <a:rPr lang="en-IN" sz="1000" dirty="0">
                          <a:solidFill>
                            <a:schemeClr val="tx1"/>
                          </a:solidFill>
                          <a:latin typeface="Univers" panose="020B0503020202020204" pitchFamily="34" charset="0"/>
                        </a:rPr>
                        <a:t>60.4</a:t>
                      </a:r>
                      <a:endParaRPr lang="en-IN" sz="1000" b="0" dirty="0">
                        <a:solidFill>
                          <a:schemeClr val="tx1"/>
                        </a:solidFill>
                        <a:latin typeface="Univers" panose="020B050302020202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008"/>
                  </a:ext>
                </a:extLst>
              </a:tr>
              <a:tr h="0">
                <a:tc>
                  <a:txBody>
                    <a:bodyPr/>
                    <a:lstStyle/>
                    <a:p>
                      <a:pPr marL="0" algn="ctr" defTabSz="914400" rtl="0" eaLnBrk="1" latinLnBrk="0" hangingPunct="1"/>
                      <a:r>
                        <a:rPr lang="en-IN" sz="1000" b="0" kern="1200" dirty="0">
                          <a:solidFill>
                            <a:schemeClr val="tx1"/>
                          </a:solidFill>
                          <a:latin typeface="Univers" panose="020B0503020202020204" pitchFamily="34" charset="0"/>
                          <a:ea typeface="+mn-ea"/>
                          <a:cs typeface="Times New Roman" panose="02020603050405020304" pitchFamily="18" charset="0"/>
                        </a:rPr>
                        <a:t>2014</a:t>
                      </a:r>
                    </a:p>
                  </a:txBody>
                  <a:tcPr marL="45720" marR="45720" anchor="ctr"/>
                </a:tc>
                <a:tc>
                  <a:txBody>
                    <a:bodyPr/>
                    <a:lstStyle/>
                    <a:p>
                      <a:pPr algn="l"/>
                      <a:r>
                        <a:rPr lang="en-IN" sz="1000" dirty="0">
                          <a:latin typeface="Univers" panose="020B0503020202020204" pitchFamily="34" charset="0"/>
                          <a:cs typeface="Times New Roman" panose="02020603050405020304" pitchFamily="18" charset="0"/>
                        </a:rPr>
                        <a:t>Qualified Institutional Placement</a:t>
                      </a:r>
                    </a:p>
                  </a:txBody>
                  <a:tcPr marL="45720" marR="45720" anchor="ctr"/>
                </a:tc>
                <a:tc>
                  <a:txBody>
                    <a:bodyPr/>
                    <a:lstStyle/>
                    <a:p>
                      <a:pPr algn="ctr"/>
                      <a:r>
                        <a:rPr lang="en-IN" sz="1000" b="0" dirty="0">
                          <a:solidFill>
                            <a:schemeClr val="tx1"/>
                          </a:solidFill>
                          <a:latin typeface="Univers" panose="020B0503020202020204" pitchFamily="34" charset="0"/>
                          <a:cs typeface="Times New Roman" panose="02020603050405020304" pitchFamily="18" charset="0"/>
                        </a:rPr>
                        <a:t>63.4</a:t>
                      </a:r>
                    </a:p>
                  </a:txBody>
                  <a:tcPr marL="45720" marR="45720" anchor="ctr"/>
                </a:tc>
                <a:extLst>
                  <a:ext uri="{0D108BD9-81ED-4DB2-BD59-A6C34878D82A}">
                    <a16:rowId xmlns:a16="http://schemas.microsoft.com/office/drawing/2014/main" val="10009"/>
                  </a:ext>
                </a:extLst>
              </a:tr>
            </a:tbl>
          </a:graphicData>
        </a:graphic>
      </p:graphicFrame>
      <p:sp>
        <p:nvSpPr>
          <p:cNvPr id="45" name="TextBox 44"/>
          <p:cNvSpPr txBox="1"/>
          <p:nvPr/>
        </p:nvSpPr>
        <p:spPr>
          <a:xfrm>
            <a:off x="1412800" y="1382358"/>
            <a:ext cx="3686191" cy="307777"/>
          </a:xfrm>
          <a:prstGeom prst="rect">
            <a:avLst/>
          </a:prstGeom>
          <a:noFill/>
        </p:spPr>
        <p:txBody>
          <a:bodyPr wrap="square" rtlCol="0">
            <a:spAutoFit/>
          </a:bodyPr>
          <a:lstStyle/>
          <a:p>
            <a:r>
              <a:rPr lang="en-US" sz="1400" b="1" dirty="0">
                <a:solidFill>
                  <a:srgbClr val="0070C0"/>
                </a:solidFill>
                <a:latin typeface="Univers ATT" panose="020B0603020202030204" pitchFamily="34" charset="0"/>
                <a:cs typeface="Times New Roman" panose="02020603050405020304" pitchFamily="18" charset="0"/>
              </a:rPr>
              <a:t>Shareholding Structure   </a:t>
            </a:r>
            <a:endParaRPr lang="en-GB" sz="1400" b="1" dirty="0">
              <a:solidFill>
                <a:srgbClr val="0070C0"/>
              </a:solidFill>
              <a:latin typeface="Univers ATT" panose="020B0603020202030204" pitchFamily="34" charset="0"/>
              <a:cs typeface="Times New Roman" panose="02020603050405020304" pitchFamily="18" charset="0"/>
            </a:endParaRPr>
          </a:p>
        </p:txBody>
      </p:sp>
      <p:sp>
        <p:nvSpPr>
          <p:cNvPr id="20"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TT" panose="020B0603020202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i="0" u="none" strike="noStrike" kern="1200" cap="none" spc="0" normalizeH="0" baseline="0" noProof="0" dirty="0">
              <a:ln>
                <a:noFill/>
              </a:ln>
              <a:effectLst/>
              <a:uLnTx/>
              <a:uFillTx/>
              <a:latin typeface="Univers ATT" panose="020B0603020202030204" pitchFamily="34" charset="0"/>
            </a:endParaRPr>
          </a:p>
        </p:txBody>
      </p:sp>
      <p:sp>
        <p:nvSpPr>
          <p:cNvPr id="24" name="TextBox 23"/>
          <p:cNvSpPr txBox="1"/>
          <p:nvPr/>
        </p:nvSpPr>
        <p:spPr>
          <a:xfrm>
            <a:off x="5244861" y="1719427"/>
            <a:ext cx="3355803" cy="1682512"/>
          </a:xfrm>
          <a:prstGeom prst="rect">
            <a:avLst/>
          </a:prstGeom>
          <a:noFill/>
        </p:spPr>
        <p:txBody>
          <a:bodyPr wrap="square" numCol="1" rtlCol="0">
            <a:spAutoFit/>
          </a:bodyPr>
          <a:lstStyle/>
          <a:p>
            <a:pPr marL="82550" indent="-82550">
              <a:lnSpc>
                <a:spcPts val="1200"/>
              </a:lnSpc>
              <a:spcBef>
                <a:spcPts val="400"/>
              </a:spcBef>
              <a:buFont typeface="Arial" pitchFamily="34" charset="0"/>
              <a:buChar char="•"/>
            </a:pPr>
            <a:r>
              <a:rPr lang="en-IN" sz="1000" dirty="0" err="1">
                <a:latin typeface="Univers" panose="020B0503020202020204" pitchFamily="34" charset="0"/>
              </a:rPr>
              <a:t>Samena</a:t>
            </a:r>
            <a:r>
              <a:rPr lang="en-IN" sz="1000" dirty="0">
                <a:latin typeface="Univers" panose="020B0503020202020204" pitchFamily="34" charset="0"/>
              </a:rPr>
              <a:t> Capital</a:t>
            </a:r>
          </a:p>
          <a:p>
            <a:pPr marL="82550" indent="-82550">
              <a:lnSpc>
                <a:spcPts val="1200"/>
              </a:lnSpc>
              <a:spcBef>
                <a:spcPts val="400"/>
              </a:spcBef>
              <a:buFont typeface="Arial" pitchFamily="34" charset="0"/>
              <a:buChar char="•"/>
            </a:pPr>
            <a:r>
              <a:rPr lang="en-IN" sz="1000" dirty="0">
                <a:latin typeface="Univers" panose="020B0503020202020204" pitchFamily="34" charset="0"/>
              </a:rPr>
              <a:t>HDFC Mutual Fund</a:t>
            </a:r>
          </a:p>
          <a:p>
            <a:pPr marL="82550" indent="-82550">
              <a:lnSpc>
                <a:spcPts val="1200"/>
              </a:lnSpc>
              <a:spcBef>
                <a:spcPts val="400"/>
              </a:spcBef>
              <a:buFont typeface="Arial" pitchFamily="34" charset="0"/>
              <a:buChar char="•"/>
            </a:pPr>
            <a:r>
              <a:rPr lang="en-IN" sz="1000" dirty="0">
                <a:latin typeface="Univers" panose="020B0503020202020204" pitchFamily="34" charset="0"/>
              </a:rPr>
              <a:t>Alchemy and Group</a:t>
            </a:r>
          </a:p>
          <a:p>
            <a:pPr marL="82550" indent="-82550">
              <a:lnSpc>
                <a:spcPts val="1200"/>
              </a:lnSpc>
              <a:spcBef>
                <a:spcPts val="400"/>
              </a:spcBef>
              <a:buFont typeface="Arial" pitchFamily="34" charset="0"/>
              <a:buChar char="•"/>
            </a:pPr>
            <a:r>
              <a:rPr lang="en-IN" sz="1000" dirty="0">
                <a:latin typeface="Univers" panose="020B0503020202020204" pitchFamily="34" charset="0"/>
              </a:rPr>
              <a:t>Taiyo Greater India Fund</a:t>
            </a:r>
          </a:p>
          <a:p>
            <a:pPr marL="82550" indent="-82550">
              <a:lnSpc>
                <a:spcPts val="1200"/>
              </a:lnSpc>
              <a:spcBef>
                <a:spcPts val="400"/>
              </a:spcBef>
              <a:buFont typeface="Arial" pitchFamily="34" charset="0"/>
              <a:buChar char="•"/>
            </a:pPr>
            <a:r>
              <a:rPr lang="en-IN" sz="1000" dirty="0">
                <a:latin typeface="Univers" panose="020B0503020202020204" pitchFamily="34" charset="0"/>
              </a:rPr>
              <a:t>Girish Gulati - HUF</a:t>
            </a:r>
          </a:p>
          <a:p>
            <a:pPr marL="82550" indent="-82550">
              <a:lnSpc>
                <a:spcPts val="1200"/>
              </a:lnSpc>
              <a:spcBef>
                <a:spcPts val="400"/>
              </a:spcBef>
              <a:buFont typeface="Arial" pitchFamily="34" charset="0"/>
              <a:buChar char="•"/>
            </a:pPr>
            <a:r>
              <a:rPr lang="en-IN" sz="1000" dirty="0">
                <a:latin typeface="Univers" panose="020B0503020202020204" pitchFamily="34" charset="0"/>
              </a:rPr>
              <a:t>Mukul Agarwal and Group</a:t>
            </a:r>
          </a:p>
          <a:p>
            <a:pPr marL="82550" indent="-82550">
              <a:lnSpc>
                <a:spcPts val="1200"/>
              </a:lnSpc>
              <a:spcBef>
                <a:spcPts val="400"/>
              </a:spcBef>
              <a:buFont typeface="Arial" pitchFamily="34" charset="0"/>
              <a:buChar char="•"/>
            </a:pPr>
            <a:r>
              <a:rPr lang="en-IN" sz="1000" dirty="0">
                <a:latin typeface="Univers" panose="020B0503020202020204" pitchFamily="34" charset="0"/>
              </a:rPr>
              <a:t>SBI Mutual Fund</a:t>
            </a:r>
          </a:p>
          <a:p>
            <a:pPr marL="82550" indent="-82550">
              <a:lnSpc>
                <a:spcPts val="1200"/>
              </a:lnSpc>
              <a:spcBef>
                <a:spcPts val="400"/>
              </a:spcBef>
              <a:buFont typeface="Arial" pitchFamily="34" charset="0"/>
              <a:buChar char="•"/>
            </a:pPr>
            <a:r>
              <a:rPr lang="en-IN" sz="1000" dirty="0">
                <a:latin typeface="Univers" panose="020B0503020202020204" pitchFamily="34" charset="0"/>
              </a:rPr>
              <a:t>Premier Investment Fund</a:t>
            </a:r>
          </a:p>
        </p:txBody>
      </p:sp>
      <p:graphicFrame>
        <p:nvGraphicFramePr>
          <p:cNvPr id="13" name="Chart 12">
            <a:extLst>
              <a:ext uri="{FF2B5EF4-FFF2-40B4-BE49-F238E27FC236}">
                <a16:creationId xmlns:a16="http://schemas.microsoft.com/office/drawing/2014/main" id="{00000000-0008-0000-0500-000017000000}"/>
              </a:ext>
            </a:extLst>
          </p:cNvPr>
          <p:cNvGraphicFramePr>
            <a:graphicFrameLocks/>
          </p:cNvGraphicFramePr>
          <p:nvPr>
            <p:extLst>
              <p:ext uri="{D42A27DB-BD31-4B8C-83A1-F6EECF244321}">
                <p14:modId xmlns:p14="http://schemas.microsoft.com/office/powerpoint/2010/main" val="625265975"/>
              </p:ext>
            </p:extLst>
          </p:nvPr>
        </p:nvGraphicFramePr>
        <p:xfrm>
          <a:off x="1339965" y="1655561"/>
          <a:ext cx="3652898" cy="21350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427742" cy="340639"/>
          </a:xfrm>
        </p:spPr>
        <p:txBody>
          <a:bodyPr/>
          <a:lstStyle/>
          <a:p>
            <a:r>
              <a:rPr lang="en-US" dirty="0"/>
              <a:t>FINANCIAL </a:t>
            </a:r>
            <a:r>
              <a:rPr lang="en-US" dirty="0">
                <a:solidFill>
                  <a:srgbClr val="B11116"/>
                </a:solidFill>
              </a:rPr>
              <a:t>STATEMENTS</a:t>
            </a:r>
          </a:p>
        </p:txBody>
      </p:sp>
      <p:graphicFrame>
        <p:nvGraphicFramePr>
          <p:cNvPr id="9" name="Table 8"/>
          <p:cNvGraphicFramePr>
            <a:graphicFrameLocks noGrp="1"/>
          </p:cNvGraphicFramePr>
          <p:nvPr>
            <p:extLst>
              <p:ext uri="{D42A27DB-BD31-4B8C-83A1-F6EECF244321}">
                <p14:modId xmlns:p14="http://schemas.microsoft.com/office/powerpoint/2010/main" val="2856000368"/>
              </p:ext>
            </p:extLst>
          </p:nvPr>
        </p:nvGraphicFramePr>
        <p:xfrm>
          <a:off x="1508165" y="1670041"/>
          <a:ext cx="5223774" cy="4816240"/>
        </p:xfrm>
        <a:graphic>
          <a:graphicData uri="http://schemas.openxmlformats.org/drawingml/2006/table">
            <a:tbl>
              <a:tblPr firstRow="1" bandRow="1">
                <a:tableStyleId>{073A0DAA-6AF3-43AB-8588-CEC1D06C72B9}</a:tableStyleId>
              </a:tblPr>
              <a:tblGrid>
                <a:gridCol w="3389589">
                  <a:extLst>
                    <a:ext uri="{9D8B030D-6E8A-4147-A177-3AD203B41FA5}">
                      <a16:colId xmlns:a16="http://schemas.microsoft.com/office/drawing/2014/main" val="20000"/>
                    </a:ext>
                  </a:extLst>
                </a:gridCol>
                <a:gridCol w="611395">
                  <a:extLst>
                    <a:ext uri="{9D8B030D-6E8A-4147-A177-3AD203B41FA5}">
                      <a16:colId xmlns:a16="http://schemas.microsoft.com/office/drawing/2014/main" val="1446596743"/>
                    </a:ext>
                  </a:extLst>
                </a:gridCol>
                <a:gridCol w="611395">
                  <a:extLst>
                    <a:ext uri="{9D8B030D-6E8A-4147-A177-3AD203B41FA5}">
                      <a16:colId xmlns:a16="http://schemas.microsoft.com/office/drawing/2014/main" val="20001"/>
                    </a:ext>
                  </a:extLst>
                </a:gridCol>
                <a:gridCol w="611395">
                  <a:extLst>
                    <a:ext uri="{9D8B030D-6E8A-4147-A177-3AD203B41FA5}">
                      <a16:colId xmlns:a16="http://schemas.microsoft.com/office/drawing/2014/main" val="20003"/>
                    </a:ext>
                  </a:extLst>
                </a:gridCol>
              </a:tblGrid>
              <a:tr h="153988">
                <a:tc>
                  <a:txBody>
                    <a:bodyPr/>
                    <a:lstStyle/>
                    <a:p>
                      <a:pPr algn="l" fontAlgn="b"/>
                      <a:r>
                        <a:rPr lang="en-US" sz="800" u="none" strike="noStrike" dirty="0">
                          <a:latin typeface="Univers" panose="020B0503020202020204"/>
                        </a:rPr>
                        <a:t>Profit &amp; Loss Statement  (Rs. million)</a:t>
                      </a:r>
                      <a:endParaRPr lang="en-US" sz="800" b="1" i="0" u="none" strike="noStrike" dirty="0">
                        <a:solidFill>
                          <a:srgbClr val="FFFFFF"/>
                        </a:solidFill>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800" b="1" i="0" u="none" strike="noStrike" dirty="0">
                          <a:solidFill>
                            <a:schemeClr val="bg1"/>
                          </a:solidFill>
                          <a:effectLst/>
                          <a:latin typeface="Univers" panose="020B0503020202020204"/>
                        </a:rPr>
                        <a:t>Q3 FY19</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800" b="1" i="0" u="none" strike="noStrike" dirty="0">
                          <a:solidFill>
                            <a:schemeClr val="bg1"/>
                          </a:solidFill>
                          <a:effectLst/>
                          <a:latin typeface="Univers" panose="020B0503020202020204"/>
                        </a:rPr>
                        <a:t>Q2 FY20</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800" b="1" i="0" u="none" strike="noStrike" dirty="0">
                          <a:solidFill>
                            <a:schemeClr val="bg1"/>
                          </a:solidFill>
                          <a:effectLst/>
                          <a:latin typeface="Univers" panose="020B0503020202020204"/>
                        </a:rPr>
                        <a:t>Q3</a:t>
                      </a:r>
                      <a:r>
                        <a:rPr lang="en-US" sz="800" b="1" i="0" u="none" strike="noStrike" baseline="0" dirty="0">
                          <a:solidFill>
                            <a:schemeClr val="bg1"/>
                          </a:solidFill>
                          <a:effectLst/>
                          <a:latin typeface="Univers" panose="020B0503020202020204"/>
                        </a:rPr>
                        <a:t> </a:t>
                      </a:r>
                      <a:r>
                        <a:rPr lang="en-US" sz="800" b="1" i="0" u="none" strike="noStrike" dirty="0">
                          <a:solidFill>
                            <a:schemeClr val="bg1"/>
                          </a:solidFill>
                          <a:effectLst/>
                          <a:latin typeface="Univers" panose="020B0503020202020204"/>
                        </a:rPr>
                        <a:t>FY20</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153988">
                <a:tc>
                  <a:txBody>
                    <a:bodyPr/>
                    <a:lstStyle/>
                    <a:p>
                      <a:pPr algn="l" fontAlgn="b"/>
                      <a:r>
                        <a:rPr lang="en-US" sz="800" b="1" i="0" u="none" strike="noStrike" dirty="0">
                          <a:solidFill>
                            <a:schemeClr val="tx1"/>
                          </a:solidFill>
                          <a:effectLst/>
                          <a:latin typeface="Univers" panose="020B0503020202020204"/>
                        </a:rPr>
                        <a:t>Revenues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818">
                <a:tc>
                  <a:txBody>
                    <a:bodyPr/>
                    <a:lstStyle/>
                    <a:p>
                      <a:pPr algn="l" fontAlgn="b"/>
                      <a:r>
                        <a:rPr lang="en-US" sz="800" b="0" i="0" u="none" strike="noStrike" dirty="0">
                          <a:solidFill>
                            <a:schemeClr val="tx1"/>
                          </a:solidFill>
                          <a:effectLst/>
                          <a:latin typeface="Univers" panose="020B0503020202020204"/>
                        </a:rPr>
                        <a:t>Net Sales / Income from Operations (Net of Excise Duty)</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3,666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chemeClr val="tx1"/>
                          </a:solidFill>
                          <a:effectLst/>
                          <a:latin typeface="Univers" panose="020B0503020202020204"/>
                        </a:rPr>
                        <a:t>3,205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chemeClr val="tx1"/>
                          </a:solidFill>
                          <a:effectLst/>
                          <a:latin typeface="Univers" panose="020B0503020202020204"/>
                        </a:rPr>
                        <a:t>3,078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3988">
                <a:tc>
                  <a:txBody>
                    <a:bodyPr/>
                    <a:lstStyle/>
                    <a:p>
                      <a:pPr algn="l" fontAlgn="b"/>
                      <a:r>
                        <a:rPr lang="en-US" sz="800" b="0" i="0" u="none" strike="noStrike" dirty="0">
                          <a:solidFill>
                            <a:schemeClr val="tx1"/>
                          </a:solidFill>
                          <a:effectLst/>
                          <a:latin typeface="Univers" panose="020B0503020202020204"/>
                        </a:rPr>
                        <a:t>Other</a:t>
                      </a:r>
                      <a:r>
                        <a:rPr lang="en-US" sz="800" b="0" i="0" u="none" strike="noStrike" baseline="0" dirty="0">
                          <a:solidFill>
                            <a:schemeClr val="tx1"/>
                          </a:solidFill>
                          <a:effectLst/>
                          <a:latin typeface="Univers" panose="020B0503020202020204"/>
                        </a:rPr>
                        <a:t> Operating Income </a:t>
                      </a:r>
                      <a:endParaRPr lang="en-US" sz="800" b="0" i="0" u="none" strike="noStrike" dirty="0">
                        <a:solidFill>
                          <a:schemeClr val="tx1"/>
                        </a:solidFill>
                        <a:effectLst/>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chemeClr val="tx1"/>
                          </a:solidFill>
                          <a:effectLst/>
                          <a:latin typeface="Univers" panose="020B0503020202020204"/>
                        </a:rPr>
                        <a:t>-</a:t>
                      </a:r>
                      <a:endParaRPr lang="en-GB"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3818">
                <a:tc>
                  <a:txBody>
                    <a:bodyPr/>
                    <a:lstStyle/>
                    <a:p>
                      <a:pPr algn="l" fontAlgn="b"/>
                      <a:r>
                        <a:rPr lang="en-US" sz="800" b="1" i="0" u="none" strike="noStrike" dirty="0">
                          <a:solidFill>
                            <a:schemeClr val="tx1"/>
                          </a:solidFill>
                          <a:effectLst/>
                          <a:latin typeface="Univers" panose="020B0503020202020204"/>
                        </a:rPr>
                        <a:t>Total Revenues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tx1"/>
                          </a:solidFill>
                          <a:effectLst/>
                          <a:latin typeface="Univers" panose="020B0503020202020204"/>
                        </a:rPr>
                        <a:t>3,666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1" i="0" u="none" strike="noStrike" dirty="0">
                          <a:solidFill>
                            <a:schemeClr val="tx1"/>
                          </a:solidFill>
                          <a:effectLst/>
                          <a:latin typeface="Univers" panose="020B0503020202020204"/>
                        </a:rPr>
                        <a:t>3,205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dirty="0">
                          <a:solidFill>
                            <a:schemeClr val="tx1"/>
                          </a:solidFill>
                          <a:effectLst/>
                          <a:latin typeface="Univers" panose="020B0503020202020204"/>
                        </a:rPr>
                        <a:t>3,078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3988">
                <a:tc>
                  <a:txBody>
                    <a:bodyPr/>
                    <a:lstStyle/>
                    <a:p>
                      <a:pPr algn="l" fontAlgn="b"/>
                      <a:r>
                        <a:rPr lang="en-US" sz="800" b="1" i="0" u="none" strike="noStrike" dirty="0">
                          <a:solidFill>
                            <a:schemeClr val="tx1"/>
                          </a:solidFill>
                          <a:effectLst/>
                          <a:latin typeface="Univers" panose="020B0503020202020204"/>
                        </a:rPr>
                        <a:t>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3818">
                <a:tc>
                  <a:txBody>
                    <a:bodyPr/>
                    <a:lstStyle/>
                    <a:p>
                      <a:pPr algn="l" fontAlgn="b"/>
                      <a:r>
                        <a:rPr lang="en-US" sz="800" b="0" i="0" u="none" strike="noStrike" dirty="0">
                          <a:solidFill>
                            <a:schemeClr val="tx1"/>
                          </a:solidFill>
                          <a:effectLst/>
                          <a:latin typeface="Univers" panose="020B0503020202020204"/>
                        </a:rPr>
                        <a:t>Cost of Raw Materials Consumed</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1,891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chemeClr val="tx1"/>
                          </a:solidFill>
                          <a:effectLst/>
                          <a:latin typeface="Univers" panose="020B0503020202020204"/>
                        </a:rPr>
                        <a:t>1,519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chemeClr val="tx1"/>
                          </a:solidFill>
                          <a:effectLst/>
                          <a:latin typeface="Univers" panose="020B0503020202020204"/>
                        </a:rPr>
                        <a:t>1,394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3818">
                <a:tc>
                  <a:txBody>
                    <a:bodyPr/>
                    <a:lstStyle/>
                    <a:p>
                      <a:pPr algn="l" fontAlgn="b"/>
                      <a:r>
                        <a:rPr lang="en-US" sz="800" b="0" i="0" u="none" strike="noStrike" dirty="0">
                          <a:solidFill>
                            <a:schemeClr val="tx1"/>
                          </a:solidFill>
                          <a:effectLst/>
                          <a:latin typeface="Univers" panose="020B0503020202020204"/>
                        </a:rPr>
                        <a:t>Changes in Inventories of Finished Goods, WIP and Stock in Trade</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chemeClr val="tx1"/>
                          </a:solidFill>
                          <a:effectLst/>
                          <a:latin typeface="Univers" panose="020B0503020202020204"/>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chemeClr val="tx1"/>
                          </a:solidFill>
                          <a:effectLst/>
                          <a:latin typeface="Univers" panose="020B0503020202020204"/>
                        </a:rPr>
                        <a:t>22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b="0" i="0" u="none" strike="noStrike">
                          <a:solidFill>
                            <a:schemeClr val="tx1"/>
                          </a:solidFill>
                          <a:effectLst/>
                          <a:latin typeface="Univers" panose="020B0503020202020204"/>
                        </a:rPr>
                        <a:t>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3818">
                <a:tc>
                  <a:txBody>
                    <a:bodyPr/>
                    <a:lstStyle/>
                    <a:p>
                      <a:pPr algn="l" fontAlgn="b"/>
                      <a:r>
                        <a:rPr lang="en-US" sz="800" b="0" i="0" u="none" strike="noStrike" dirty="0">
                          <a:solidFill>
                            <a:schemeClr val="tx1"/>
                          </a:solidFill>
                          <a:effectLst/>
                          <a:latin typeface="Univers" panose="020B0503020202020204"/>
                        </a:rPr>
                        <a:t>Employee Benefit 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653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chemeClr val="tx1"/>
                          </a:solidFill>
                          <a:effectLst/>
                          <a:latin typeface="Univers" panose="020B0503020202020204"/>
                        </a:rPr>
                        <a:t>606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chemeClr val="tx1"/>
                          </a:solidFill>
                          <a:effectLst/>
                          <a:latin typeface="Univers" panose="020B0503020202020204"/>
                        </a:rPr>
                        <a:t>615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3818">
                <a:tc>
                  <a:txBody>
                    <a:bodyPr/>
                    <a:lstStyle/>
                    <a:p>
                      <a:pPr algn="l" fontAlgn="b"/>
                      <a:r>
                        <a:rPr lang="en-US" sz="800" b="0" i="0" u="none" strike="noStrike" dirty="0">
                          <a:solidFill>
                            <a:schemeClr val="tx1"/>
                          </a:solidFill>
                          <a:effectLst/>
                          <a:latin typeface="Univers" panose="020B0503020202020204"/>
                        </a:rPr>
                        <a:t>Other Expenditure</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748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579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solidFill>
                            <a:schemeClr val="tx1"/>
                          </a:solidFill>
                          <a:effectLst/>
                          <a:latin typeface="Univers" panose="020B0503020202020204"/>
                        </a:rPr>
                        <a:t>536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3818">
                <a:tc>
                  <a:txBody>
                    <a:bodyPr/>
                    <a:lstStyle/>
                    <a:p>
                      <a:pPr algn="l" fontAlgn="b"/>
                      <a:r>
                        <a:rPr lang="en-US" sz="800" b="1" i="0" u="none" strike="noStrike" dirty="0">
                          <a:solidFill>
                            <a:schemeClr val="tx1"/>
                          </a:solidFill>
                          <a:effectLst/>
                          <a:latin typeface="Univers" panose="020B0503020202020204"/>
                        </a:rPr>
                        <a:t>Total expenses excluding D&amp;A</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tx1"/>
                          </a:solidFill>
                          <a:effectLst/>
                          <a:latin typeface="Univers" panose="020B0503020202020204"/>
                        </a:rPr>
                        <a:t>3,227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chemeClr val="tx1"/>
                          </a:solidFill>
                          <a:effectLst/>
                          <a:latin typeface="Univers" panose="020B0503020202020204"/>
                        </a:rPr>
                        <a:t>2,727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a:solidFill>
                            <a:schemeClr val="tx1"/>
                          </a:solidFill>
                          <a:effectLst/>
                          <a:latin typeface="Univers" panose="020B0503020202020204"/>
                        </a:rPr>
                        <a:t>2,635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3818">
                <a:tc>
                  <a:txBody>
                    <a:bodyPr/>
                    <a:lstStyle/>
                    <a:p>
                      <a:pPr algn="l" fontAlgn="b"/>
                      <a:r>
                        <a:rPr lang="en-US" sz="800" b="1" i="0" u="none" strike="noStrike" dirty="0">
                          <a:solidFill>
                            <a:schemeClr val="tx1"/>
                          </a:solidFill>
                          <a:effectLst/>
                          <a:latin typeface="Univers" panose="020B0503020202020204"/>
                        </a:rPr>
                        <a:t>Operating Profit (EBITDA)</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GB" sz="800" b="1" i="0" u="none" strike="noStrike" dirty="0">
                          <a:solidFill>
                            <a:schemeClr val="tx1"/>
                          </a:solidFill>
                          <a:effectLst/>
                          <a:latin typeface="Univers" panose="020B0503020202020204"/>
                        </a:rPr>
                        <a:t>439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chemeClr val="tx1"/>
                          </a:solidFill>
                          <a:effectLst/>
                          <a:latin typeface="Univers" panose="020B0503020202020204"/>
                        </a:rPr>
                        <a:t>478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800" b="1" i="0" u="none" strike="noStrike">
                          <a:solidFill>
                            <a:schemeClr val="tx1"/>
                          </a:solidFill>
                          <a:effectLst/>
                          <a:latin typeface="Univers" panose="020B0503020202020204"/>
                        </a:rPr>
                        <a:t>443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0"/>
                  </a:ext>
                </a:extLst>
              </a:tr>
              <a:tr h="163818">
                <a:tc>
                  <a:txBody>
                    <a:bodyPr/>
                    <a:lstStyle/>
                    <a:p>
                      <a:pPr algn="l" fontAlgn="b"/>
                      <a:r>
                        <a:rPr lang="en-US" sz="800" b="0" i="0" u="none" strike="noStrike" dirty="0">
                          <a:solidFill>
                            <a:schemeClr val="tx1"/>
                          </a:solidFill>
                          <a:effectLst/>
                          <a:latin typeface="Univers" panose="020B0503020202020204"/>
                        </a:rPr>
                        <a:t>Depreciation and Amortization 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800" b="0" i="0" u="none" strike="noStrike" dirty="0">
                          <a:solidFill>
                            <a:schemeClr val="tx1"/>
                          </a:solidFill>
                          <a:effectLst/>
                          <a:latin typeface="Univers" panose="020B0503020202020204"/>
                        </a:rPr>
                        <a:t>123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N" sz="800" b="0" i="0" u="none" strike="noStrike" dirty="0">
                          <a:solidFill>
                            <a:schemeClr val="tx1"/>
                          </a:solidFill>
                          <a:effectLst/>
                          <a:latin typeface="Univers" panose="020B0503020202020204"/>
                        </a:rPr>
                        <a:t>222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800" b="0" i="0" u="none" strike="noStrike">
                          <a:solidFill>
                            <a:schemeClr val="tx1"/>
                          </a:solidFill>
                          <a:effectLst/>
                          <a:latin typeface="Univers" panose="020B0503020202020204"/>
                        </a:rPr>
                        <a:t>231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1"/>
                  </a:ext>
                </a:extLst>
              </a:tr>
              <a:tr h="163818">
                <a:tc>
                  <a:txBody>
                    <a:bodyPr/>
                    <a:lstStyle/>
                    <a:p>
                      <a:pPr algn="l" fontAlgn="b"/>
                      <a:r>
                        <a:rPr lang="en-US" sz="800" b="1" i="0" u="none" strike="noStrike" dirty="0">
                          <a:solidFill>
                            <a:schemeClr val="tx1"/>
                          </a:solidFill>
                          <a:effectLst/>
                          <a:latin typeface="Univers" panose="020B0503020202020204"/>
                        </a:rPr>
                        <a:t>EBIT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GB" sz="800" b="1" i="0" u="none" strike="noStrike" dirty="0">
                          <a:solidFill>
                            <a:schemeClr val="tx1"/>
                          </a:solidFill>
                          <a:effectLst/>
                          <a:latin typeface="Univers" panose="020B0503020202020204"/>
                        </a:rPr>
                        <a:t>316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1" i="0" u="none" strike="noStrike" dirty="0">
                          <a:solidFill>
                            <a:schemeClr val="tx1"/>
                          </a:solidFill>
                          <a:effectLst/>
                          <a:latin typeface="Univers" panose="020B0503020202020204"/>
                        </a:rPr>
                        <a:t>256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800" b="1" i="0" u="none" strike="noStrike">
                          <a:solidFill>
                            <a:schemeClr val="tx1"/>
                          </a:solidFill>
                          <a:effectLst/>
                          <a:latin typeface="Univers" panose="020B0503020202020204"/>
                        </a:rPr>
                        <a:t>212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2"/>
                  </a:ext>
                </a:extLst>
              </a:tr>
              <a:tr h="163818">
                <a:tc>
                  <a:txBody>
                    <a:bodyPr/>
                    <a:lstStyle/>
                    <a:p>
                      <a:pPr algn="l" fontAlgn="b"/>
                      <a:r>
                        <a:rPr lang="en-US" sz="800" b="0" i="0" u="none" strike="noStrike" dirty="0">
                          <a:solidFill>
                            <a:schemeClr val="tx1"/>
                          </a:solidFill>
                          <a:effectLst/>
                          <a:latin typeface="Univers" panose="020B0503020202020204"/>
                        </a:rPr>
                        <a:t>Other Income</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chemeClr val="tx1"/>
                          </a:solidFill>
                          <a:effectLst/>
                          <a:latin typeface="Univers" panose="020B0503020202020204"/>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chemeClr val="tx1"/>
                          </a:solidFill>
                          <a:effectLst/>
                          <a:latin typeface="Univers" panose="020B0503020202020204"/>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3818">
                <a:tc>
                  <a:txBody>
                    <a:bodyPr/>
                    <a:lstStyle/>
                    <a:p>
                      <a:pPr algn="l" fontAlgn="b"/>
                      <a:r>
                        <a:rPr lang="en-US" sz="800" b="0" i="0" u="none" strike="noStrike" dirty="0">
                          <a:solidFill>
                            <a:schemeClr val="tx1"/>
                          </a:solidFill>
                          <a:effectLst/>
                          <a:latin typeface="Univers" panose="020B0503020202020204"/>
                        </a:rPr>
                        <a:t>Finance Costs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chemeClr val="tx1"/>
                          </a:solidFill>
                          <a:effectLst/>
                          <a:latin typeface="Univers" panose="020B0503020202020204"/>
                        </a:rPr>
                        <a:t>201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N" sz="800" b="0" i="0" u="none" strike="noStrike" dirty="0">
                          <a:solidFill>
                            <a:schemeClr val="tx1"/>
                          </a:solidFill>
                          <a:effectLst/>
                          <a:latin typeface="Univers" panose="020B0503020202020204"/>
                        </a:rPr>
                        <a:t>201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chemeClr val="tx1"/>
                          </a:solidFill>
                          <a:effectLst/>
                          <a:latin typeface="Univers" panose="020B0503020202020204"/>
                        </a:rPr>
                        <a:t>217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3818">
                <a:tc>
                  <a:txBody>
                    <a:bodyPr/>
                    <a:lstStyle/>
                    <a:p>
                      <a:pPr algn="l" fontAlgn="b"/>
                      <a:r>
                        <a:rPr lang="en-US" sz="800" b="1" i="0" u="none" strike="noStrike" dirty="0">
                          <a:solidFill>
                            <a:schemeClr val="tx1"/>
                          </a:solidFill>
                          <a:effectLst/>
                          <a:latin typeface="Univers" panose="020B0503020202020204"/>
                        </a:rPr>
                        <a:t>PBT - Pre –Exceptional</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tx1"/>
                          </a:solidFill>
                          <a:effectLst/>
                          <a:latin typeface="Univers" panose="020B0503020202020204"/>
                        </a:rPr>
                        <a:t>102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chemeClr val="tx1"/>
                          </a:solidFill>
                          <a:effectLst/>
                          <a:latin typeface="Univers" panose="020B0503020202020204"/>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a:solidFill>
                            <a:schemeClr val="tx1"/>
                          </a:solidFill>
                          <a:effectLst/>
                          <a:latin typeface="Univers" panose="020B0503020202020204"/>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53988">
                <a:tc>
                  <a:txBody>
                    <a:bodyPr/>
                    <a:lstStyle/>
                    <a:p>
                      <a:pPr algn="l" fontAlgn="b"/>
                      <a:r>
                        <a:rPr lang="en-US" sz="800" b="0" i="0" u="none" strike="noStrike" dirty="0">
                          <a:solidFill>
                            <a:schemeClr val="tx1"/>
                          </a:solidFill>
                          <a:effectLst/>
                          <a:latin typeface="Univers" panose="020B0503020202020204"/>
                        </a:rPr>
                        <a:t>Exceptional Item</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800" b="0" i="0" u="none" strike="noStrike" dirty="0">
                          <a:solidFill>
                            <a:schemeClr val="tx1"/>
                          </a:solidFill>
                          <a:effectLst/>
                          <a:latin typeface="Univers" panose="020B0503020202020204"/>
                        </a:rPr>
                        <a: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chemeClr val="tx1"/>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US" sz="800" b="0" i="0" u="none" strike="noStrike" dirty="0">
                          <a:solidFill>
                            <a:schemeClr val="tx1"/>
                          </a:solidFill>
                          <a:effectLst/>
                          <a:latin typeface="Univers" panose="020B0503020202020204"/>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6"/>
                  </a:ext>
                </a:extLst>
              </a:tr>
              <a:tr h="163818">
                <a:tc>
                  <a:txBody>
                    <a:bodyPr/>
                    <a:lstStyle/>
                    <a:p>
                      <a:pPr algn="l" fontAlgn="b"/>
                      <a:r>
                        <a:rPr lang="en-US" sz="800" b="1" i="0" u="none" strike="noStrike" dirty="0">
                          <a:solidFill>
                            <a:schemeClr val="tx1"/>
                          </a:solidFill>
                          <a:effectLst/>
                          <a:latin typeface="Univers" panose="020B0503020202020204"/>
                        </a:rPr>
                        <a:t>PBT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tx1"/>
                          </a:solidFill>
                          <a:effectLst/>
                          <a:latin typeface="Univers" panose="020B0503020202020204"/>
                        </a:rPr>
                        <a:t>102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chemeClr val="tx1"/>
                          </a:solidFill>
                          <a:effectLst/>
                          <a:latin typeface="Univers" panose="020B0503020202020204"/>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0" u="none" strike="noStrike">
                          <a:solidFill>
                            <a:schemeClr val="tx1"/>
                          </a:solidFill>
                          <a:effectLst/>
                          <a:latin typeface="Univers" panose="020B0503020202020204"/>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3818">
                <a:tc>
                  <a:txBody>
                    <a:bodyPr/>
                    <a:lstStyle/>
                    <a:p>
                      <a:pPr algn="l" fontAlgn="b"/>
                      <a:r>
                        <a:rPr lang="en-US" sz="800" b="0" i="0" u="none" strike="noStrike" dirty="0">
                          <a:solidFill>
                            <a:schemeClr val="tx1"/>
                          </a:solidFill>
                          <a:effectLst/>
                          <a:latin typeface="Univers" panose="020B0503020202020204"/>
                        </a:rPr>
                        <a:t>Tax Expenses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GB" sz="800" b="0" i="0" u="none" strike="noStrike" dirty="0">
                          <a:solidFill>
                            <a:schemeClr val="tx1"/>
                          </a:solidFill>
                          <a:effectLst/>
                          <a:latin typeface="Univers" panose="020B0503020202020204"/>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chemeClr val="tx1"/>
                          </a:solidFill>
                          <a:effectLst/>
                          <a:latin typeface="Univers" panose="020B0503020202020204"/>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914400" rtl="0" eaLnBrk="1" fontAlgn="t" latinLnBrk="0" hangingPunct="1"/>
                      <a:r>
                        <a:rPr lang="en-US" sz="800" b="0" i="0" u="none" strike="noStrike" kern="1200" dirty="0">
                          <a:solidFill>
                            <a:schemeClr val="tx1"/>
                          </a:solidFill>
                          <a:effectLst/>
                          <a:latin typeface="Univers" panose="020B0503020202020204"/>
                          <a:ea typeface="+mn-ea"/>
                          <a:cs typeface="+mn-cs"/>
                        </a:rPr>
                        <a:t>(131)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8"/>
                  </a:ext>
                </a:extLst>
              </a:tr>
              <a:tr h="163818">
                <a:tc>
                  <a:txBody>
                    <a:bodyPr/>
                    <a:lstStyle/>
                    <a:p>
                      <a:pPr algn="l" fontAlgn="b"/>
                      <a:r>
                        <a:rPr lang="en-US" sz="800" b="1" i="0" u="none" strike="noStrike" dirty="0">
                          <a:solidFill>
                            <a:schemeClr val="tx1"/>
                          </a:solidFill>
                          <a:effectLst/>
                          <a:latin typeface="Univers" panose="020B0503020202020204"/>
                        </a:rPr>
                        <a:t>PAT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tx1"/>
                          </a:solidFill>
                          <a:effectLst/>
                          <a:latin typeface="Univers" panose="020B0503020202020204"/>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1" i="0" u="none" strike="noStrike" dirty="0">
                          <a:solidFill>
                            <a:schemeClr val="tx1"/>
                          </a:solidFill>
                          <a:effectLst/>
                          <a:latin typeface="Univers" panose="020B0503020202020204"/>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t" latinLnBrk="0" hangingPunct="1"/>
                      <a:r>
                        <a:rPr lang="en-US" sz="800" b="0" i="0" u="none" strike="noStrike" kern="1200" dirty="0">
                          <a:solidFill>
                            <a:schemeClr val="tx1"/>
                          </a:solidFill>
                          <a:effectLst/>
                          <a:latin typeface="Univers" panose="020B0503020202020204"/>
                          <a:ea typeface="+mn-ea"/>
                          <a:cs typeface="+mn-cs"/>
                        </a:rPr>
                        <a:t>128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3818">
                <a:tc>
                  <a:txBody>
                    <a:bodyPr/>
                    <a:lstStyle/>
                    <a:p>
                      <a:pPr algn="l" fontAlgn="b"/>
                      <a:r>
                        <a:rPr lang="en-US" sz="800" b="0" i="0" u="none" strike="noStrike" dirty="0">
                          <a:solidFill>
                            <a:schemeClr val="tx1"/>
                          </a:solidFill>
                          <a:effectLst/>
                          <a:latin typeface="Univers" panose="020B0503020202020204"/>
                        </a:rPr>
                        <a:t>Basic EPS (Rs)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GB" sz="800" b="0" i="0" u="none" strike="noStrike" dirty="0">
                          <a:solidFill>
                            <a:schemeClr val="tx1"/>
                          </a:solidFill>
                          <a:effectLst/>
                          <a:latin typeface="Univers" panose="020B0503020202020204"/>
                        </a:rPr>
                        <a:t>8.99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chemeClr val="tx1"/>
                          </a:solidFill>
                          <a:effectLst/>
                          <a:latin typeface="Univers" panose="020B0503020202020204"/>
                        </a:rPr>
                        <a:t>10.74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914400" rtl="0" eaLnBrk="1" fontAlgn="t" latinLnBrk="0" hangingPunct="1"/>
                      <a:r>
                        <a:rPr lang="en-US" sz="800" b="0" i="0" u="none" strike="noStrike" kern="1200" dirty="0">
                          <a:solidFill>
                            <a:schemeClr val="tx1"/>
                          </a:solidFill>
                          <a:effectLst/>
                          <a:latin typeface="Univers" panose="020B0503020202020204"/>
                          <a:ea typeface="+mn-ea"/>
                          <a:cs typeface="+mn-cs"/>
                        </a:rPr>
                        <a:t>20.14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0"/>
                  </a:ext>
                </a:extLst>
              </a:tr>
              <a:tr h="153988">
                <a:tc>
                  <a:txBody>
                    <a:bodyPr/>
                    <a:lstStyle/>
                    <a:p>
                      <a:pPr algn="l" fontAlgn="b"/>
                      <a:r>
                        <a:rPr lang="en-US" sz="800" b="1" i="0" u="none" strike="noStrike" dirty="0">
                          <a:solidFill>
                            <a:schemeClr val="tx1"/>
                          </a:solidFill>
                          <a:effectLst/>
                          <a:latin typeface="Univers" panose="020B0503020202020204"/>
                        </a:rPr>
                        <a:t>Margins (%)</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2"/>
                  </a:ext>
                </a:extLst>
              </a:tr>
              <a:tr h="163818">
                <a:tc>
                  <a:txBody>
                    <a:bodyPr/>
                    <a:lstStyle/>
                    <a:p>
                      <a:pPr algn="l" fontAlgn="b"/>
                      <a:r>
                        <a:rPr lang="en-US" sz="800" b="0" i="0" u="none" strike="noStrike" dirty="0">
                          <a:solidFill>
                            <a:schemeClr val="tx1"/>
                          </a:solidFill>
                          <a:effectLst/>
                          <a:latin typeface="Univers" panose="020B0503020202020204"/>
                        </a:rPr>
                        <a:t>Gross Margins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800" b="0" i="0" u="none" strike="noStrike" kern="1200" dirty="0">
                          <a:solidFill>
                            <a:schemeClr val="tx1"/>
                          </a:solidFill>
                          <a:effectLst/>
                          <a:latin typeface="Univers" panose="020B0503020202020204"/>
                          <a:ea typeface="+mn-ea"/>
                          <a:cs typeface="+mn-cs"/>
                        </a:rPr>
                        <a:t>50.2%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chemeClr val="tx1"/>
                          </a:solidFill>
                          <a:effectLst/>
                          <a:latin typeface="Univers" panose="020B0503020202020204"/>
                        </a:rPr>
                        <a:t>51.9%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800" b="0" i="0" u="none" strike="noStrike" kern="1200">
                          <a:solidFill>
                            <a:schemeClr val="tx1"/>
                          </a:solidFill>
                          <a:effectLst/>
                          <a:latin typeface="Univers" panose="020B0503020202020204"/>
                          <a:ea typeface="+mn-ea"/>
                          <a:cs typeface="+mn-cs"/>
                        </a:rPr>
                        <a:t>51.8%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63818">
                <a:tc>
                  <a:txBody>
                    <a:bodyPr/>
                    <a:lstStyle/>
                    <a:p>
                      <a:pPr algn="l" fontAlgn="b"/>
                      <a:r>
                        <a:rPr lang="en-US" sz="800" b="0" i="0" u="none" strike="noStrike" dirty="0">
                          <a:solidFill>
                            <a:schemeClr val="tx1"/>
                          </a:solidFill>
                          <a:effectLst/>
                          <a:latin typeface="Univers" panose="020B0503020202020204"/>
                        </a:rPr>
                        <a:t>EBITDA margins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800" b="0" i="0" u="none" strike="noStrike" kern="1200" dirty="0">
                          <a:solidFill>
                            <a:schemeClr val="tx1"/>
                          </a:solidFill>
                          <a:effectLst/>
                          <a:latin typeface="Univers" panose="020B0503020202020204"/>
                          <a:ea typeface="+mn-ea"/>
                          <a:cs typeface="+mn-cs"/>
                        </a:rPr>
                        <a:t>12.0%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chemeClr val="tx1"/>
                          </a:solidFill>
                          <a:effectLst/>
                          <a:latin typeface="Univers" panose="020B0503020202020204"/>
                        </a:rPr>
                        <a:t>14.9%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800" b="0" i="0" u="none" strike="noStrike" kern="1200">
                          <a:solidFill>
                            <a:schemeClr val="tx1"/>
                          </a:solidFill>
                          <a:effectLst/>
                          <a:latin typeface="Univers" panose="020B0503020202020204"/>
                          <a:ea typeface="+mn-ea"/>
                          <a:cs typeface="+mn-cs"/>
                        </a:rPr>
                        <a:t>14.4%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63818">
                <a:tc>
                  <a:txBody>
                    <a:bodyPr/>
                    <a:lstStyle/>
                    <a:p>
                      <a:pPr algn="l" fontAlgn="b"/>
                      <a:r>
                        <a:rPr lang="en-US" sz="800" b="0" i="0" u="none" strike="noStrike" dirty="0">
                          <a:solidFill>
                            <a:schemeClr val="tx1"/>
                          </a:solidFill>
                          <a:effectLst/>
                          <a:latin typeface="Univers" panose="020B0503020202020204"/>
                        </a:rPr>
                        <a:t>PAT margins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800" b="0" i="0" u="none" strike="noStrike" kern="1200" dirty="0">
                          <a:solidFill>
                            <a:schemeClr val="tx1"/>
                          </a:solidFill>
                          <a:effectLst/>
                          <a:latin typeface="Univers" panose="020B0503020202020204"/>
                          <a:ea typeface="+mn-ea"/>
                          <a:cs typeface="+mn-cs"/>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800" b="0" i="0" u="none" strike="noStrike" dirty="0">
                          <a:solidFill>
                            <a:schemeClr val="tx1"/>
                          </a:solidFill>
                          <a:effectLst/>
                          <a:latin typeface="Univers" panose="020B0503020202020204"/>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800" b="0" i="0" u="none" strike="noStrike" kern="1200">
                          <a:solidFill>
                            <a:schemeClr val="tx1"/>
                          </a:solidFill>
                          <a:effectLst/>
                          <a:latin typeface="Univers" panose="020B0503020202020204"/>
                          <a:ea typeface="+mn-ea"/>
                          <a:cs typeface="+mn-cs"/>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53988">
                <a:tc>
                  <a:txBody>
                    <a:bodyPr/>
                    <a:lstStyle/>
                    <a:p>
                      <a:pPr algn="l" fontAlgn="b"/>
                      <a:r>
                        <a:rPr lang="en-US" sz="800" b="1" i="0" u="none" strike="noStrike" dirty="0">
                          <a:solidFill>
                            <a:schemeClr val="tx1"/>
                          </a:solidFill>
                          <a:effectLst/>
                          <a:latin typeface="Univers" panose="020B0503020202020204"/>
                        </a:rPr>
                        <a:t>Y-o-Y Growth (%)</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endParaRPr lang="en-US"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ctr"/>
                      <a:r>
                        <a:rPr lang="en-IN" sz="800" b="0" i="0" u="none" strike="noStrike" dirty="0">
                          <a:solidFill>
                            <a:schemeClr val="tx1"/>
                          </a:solidFill>
                          <a:effectLst/>
                          <a:latin typeface="Univers" panose="020B0503020202020204"/>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914400" rtl="0" eaLnBrk="1" fontAlgn="ctr" latinLnBrk="0" hangingPunct="1"/>
                      <a:r>
                        <a:rPr lang="en-US" sz="800" b="0" i="0" u="none" strike="noStrike" kern="1200">
                          <a:solidFill>
                            <a:schemeClr val="tx1"/>
                          </a:solidFill>
                          <a:effectLst/>
                          <a:latin typeface="Univers" panose="020B0503020202020204"/>
                          <a:ea typeface="+mn-ea"/>
                          <a:cs typeface="+mn-cs"/>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26"/>
                  </a:ext>
                </a:extLst>
              </a:tr>
              <a:tr h="153988">
                <a:tc>
                  <a:txBody>
                    <a:bodyPr/>
                    <a:lstStyle/>
                    <a:p>
                      <a:pPr algn="l" fontAlgn="b"/>
                      <a:r>
                        <a:rPr lang="en-US" sz="800" b="0" i="0" u="none" strike="noStrike" dirty="0">
                          <a:solidFill>
                            <a:schemeClr val="tx1"/>
                          </a:solidFill>
                          <a:effectLst/>
                          <a:latin typeface="Univers" panose="020B0503020202020204"/>
                        </a:rPr>
                        <a:t>Total Revenues</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800" b="0" i="0" u="none" strike="noStrike" kern="1200">
                          <a:solidFill>
                            <a:schemeClr val="tx1"/>
                          </a:solidFill>
                          <a:effectLst/>
                          <a:latin typeface="Univers" panose="020B0503020202020204"/>
                          <a:ea typeface="+mn-ea"/>
                          <a:cs typeface="+mn-cs"/>
                        </a:rPr>
                        <a:t>(16.0)%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153988">
                <a:tc>
                  <a:txBody>
                    <a:bodyPr/>
                    <a:lstStyle/>
                    <a:p>
                      <a:pPr algn="l" fontAlgn="b"/>
                      <a:r>
                        <a:rPr lang="en-US" sz="800" b="0" i="0" u="none" strike="noStrike" dirty="0">
                          <a:solidFill>
                            <a:schemeClr val="tx1"/>
                          </a:solidFill>
                          <a:effectLst/>
                          <a:latin typeface="Univers" panose="020B0503020202020204"/>
                        </a:rPr>
                        <a:t>EBITDA</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800" b="0" i="0" u="none" strike="noStrike" kern="1200">
                          <a:solidFill>
                            <a:schemeClr val="tx1"/>
                          </a:solidFill>
                          <a:effectLst/>
                          <a:latin typeface="Univers" panose="020B0503020202020204"/>
                          <a:ea typeface="+mn-ea"/>
                          <a:cs typeface="+mn-cs"/>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153988">
                <a:tc>
                  <a:txBody>
                    <a:bodyPr/>
                    <a:lstStyle/>
                    <a:p>
                      <a:pPr algn="l" fontAlgn="b"/>
                      <a:r>
                        <a:rPr lang="en-US" sz="800" b="0" i="0" u="none" strike="noStrike" dirty="0">
                          <a:solidFill>
                            <a:schemeClr val="tx1"/>
                          </a:solidFill>
                          <a:effectLst/>
                          <a:latin typeface="Univers" panose="020B0503020202020204"/>
                        </a:rPr>
                        <a:t>PAT</a:t>
                      </a: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IN" sz="800" b="0" i="0" u="none" strike="noStrike" dirty="0">
                        <a:solidFill>
                          <a:schemeClr val="tx1"/>
                        </a:solidFill>
                        <a:effectLst/>
                        <a:latin typeface="Univers" panose="020B0503020202020204"/>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800" b="0" i="0" u="none" strike="noStrike" kern="1200" dirty="0">
                          <a:solidFill>
                            <a:schemeClr val="tx1"/>
                          </a:solidFill>
                          <a:effectLst/>
                          <a:latin typeface="Univers" panose="020B0503020202020204"/>
                          <a:ea typeface="+mn-ea"/>
                          <a:cs typeface="+mn-cs"/>
                        </a:rPr>
                        <a:t>124.0%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bl>
          </a:graphicData>
        </a:graphic>
      </p:graphicFrame>
      <p:sp>
        <p:nvSpPr>
          <p:cNvPr id="10" name="Text Placeholder 1"/>
          <p:cNvSpPr>
            <a:spLocks noGrp="1"/>
          </p:cNvSpPr>
          <p:nvPr>
            <p:ph type="body" sz="quarter" idx="10"/>
          </p:nvPr>
        </p:nvSpPr>
        <p:spPr>
          <a:xfrm>
            <a:off x="1417320" y="1344168"/>
            <a:ext cx="7113731" cy="300941"/>
          </a:xfrm>
        </p:spPr>
        <p:txBody>
          <a:bodyPr/>
          <a:lstStyle/>
          <a:p>
            <a:r>
              <a:rPr lang="en-IN" dirty="0">
                <a:solidFill>
                  <a:schemeClr val="tx1">
                    <a:lumMod val="50000"/>
                    <a:lumOff val="50000"/>
                  </a:schemeClr>
                </a:solidFill>
                <a:cs typeface="Times New Roman" panose="02020603050405020304" pitchFamily="18" charset="0"/>
              </a:rPr>
              <a:t>Income Statement (Y-o-Y and Q-o-Q Comparison) </a:t>
            </a:r>
          </a:p>
        </p:txBody>
      </p:sp>
      <p:sp>
        <p:nvSpPr>
          <p:cNvPr id="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7" name="TextBox 6">
            <a:extLst>
              <a:ext uri="{FF2B5EF4-FFF2-40B4-BE49-F238E27FC236}">
                <a16:creationId xmlns:a16="http://schemas.microsoft.com/office/drawing/2014/main" id="{75D703CA-634F-4CD4-9864-53BEFAA6EB0D}"/>
              </a:ext>
            </a:extLst>
          </p:cNvPr>
          <p:cNvSpPr txBox="1"/>
          <p:nvPr/>
        </p:nvSpPr>
        <p:spPr>
          <a:xfrm>
            <a:off x="1428200" y="6471717"/>
            <a:ext cx="4325485" cy="338554"/>
          </a:xfrm>
          <a:prstGeom prst="rect">
            <a:avLst/>
          </a:prstGeom>
          <a:noFill/>
        </p:spPr>
        <p:txBody>
          <a:bodyPr wrap="square" rtlCol="0">
            <a:spAutoFit/>
          </a:bodyPr>
          <a:lstStyle/>
          <a:p>
            <a:r>
              <a:rPr lang="en-US" sz="800" dirty="0">
                <a:latin typeface="Univers" panose="020B0503020202020204" pitchFamily="34" charset="0"/>
              </a:rPr>
              <a:t>Note:  </a:t>
            </a:r>
            <a:r>
              <a:rPr lang="en-IN" sz="800" dirty="0">
                <a:latin typeface="Univers" panose="020B0503020202020204" pitchFamily="34" charset="0"/>
              </a:rPr>
              <a:t>The result / numbers are presented excluding</a:t>
            </a:r>
          </a:p>
          <a:p>
            <a:r>
              <a:rPr lang="en-IN" sz="800" dirty="0">
                <a:latin typeface="Univers" panose="020B0503020202020204" pitchFamily="34" charset="0"/>
              </a:rPr>
              <a:t> Discontinued operations and are unaudited</a:t>
            </a:r>
            <a:endParaRPr lang="en-US" sz="800" dirty="0">
              <a:latin typeface="Univers" panose="020B0503020202020204" pitchFamily="34" charset="0"/>
            </a:endParaRPr>
          </a:p>
        </p:txBody>
      </p:sp>
    </p:spTree>
    <p:extLst>
      <p:ext uri="{BB962C8B-B14F-4D97-AF65-F5344CB8AC3E}">
        <p14:creationId xmlns:p14="http://schemas.microsoft.com/office/powerpoint/2010/main" val="52480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1"/>
          </p:nvPr>
        </p:nvSpPr>
        <p:spPr>
          <a:xfrm>
            <a:off x="1417320" y="1005840"/>
            <a:ext cx="6934200" cy="350687"/>
          </a:xfrm>
          <a:noFill/>
        </p:spPr>
        <p:txBody>
          <a:bodyPr/>
          <a:lstStyle/>
          <a:p>
            <a:r>
              <a:rPr lang="en-US" dirty="0"/>
              <a:t>IMPORTANT </a:t>
            </a:r>
            <a:r>
              <a:rPr lang="en-US" dirty="0">
                <a:solidFill>
                  <a:srgbClr val="B11116"/>
                </a:solidFill>
              </a:rPr>
              <a:t>NOTICE</a:t>
            </a:r>
          </a:p>
        </p:txBody>
      </p:sp>
      <p:sp>
        <p:nvSpPr>
          <p:cNvPr id="5" name="Text Placeholder 1"/>
          <p:cNvSpPr>
            <a:spLocks noGrp="1"/>
          </p:cNvSpPr>
          <p:nvPr>
            <p:ph type="body" sz="quarter" idx="10"/>
          </p:nvPr>
        </p:nvSpPr>
        <p:spPr>
          <a:xfrm>
            <a:off x="1417320" y="1463040"/>
            <a:ext cx="7254407" cy="4686551"/>
          </a:xfrm>
        </p:spPr>
        <p:txBody>
          <a:bodyPr/>
          <a:lstStyle/>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This presentation contains statements that contain “forward looking statements” including, but without limitation, statements relating to the implementation of strategic initiatives, and other statements relating to Dynamatic Technologies’ (“Dynamatic” or the “Company”) future business developments and economic performance. </a:t>
            </a:r>
          </a:p>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While these forward looking statements indicate our assessment and future expectations concerning the development of our business, a number of risks, uncertainties and other unknown factors could cause actual developments and results to differ materially from our expectations. </a:t>
            </a:r>
          </a:p>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These factors include, but are not limited to, general market, macro-economic, governmental and regulatory trends, movements in currency exchange and interest rates, competitive pressures, technological developments, changes in the financial conditions of third parties dealing with us, legislative developments, and other key factors that could affect our business and financial performance. </a:t>
            </a:r>
          </a:p>
          <a:p>
            <a:pPr marL="0" indent="0" algn="just">
              <a:lnSpc>
                <a:spcPct val="120000"/>
              </a:lnSpc>
              <a:spcAft>
                <a:spcPts val="1000"/>
              </a:spcAft>
              <a:buClr>
                <a:schemeClr val="accent1"/>
              </a:buClr>
              <a:buSzPct val="90000"/>
              <a:defRPr/>
            </a:pPr>
            <a:r>
              <a:rPr lang="en-US" sz="1400" b="0" dirty="0">
                <a:solidFill>
                  <a:schemeClr val="tx1"/>
                </a:solidFill>
                <a:cs typeface="Times New Roman" panose="02020603050405020304" pitchFamily="18" charset="0"/>
              </a:rPr>
              <a:t>Dynamatic undertakes no obligation to publicly revise any forward looking statements to reflect future / likely events or circumstances.</a:t>
            </a:r>
            <a:endParaRPr lang="en-IN" sz="1400" b="0" dirty="0">
              <a:solidFill>
                <a:schemeClr val="tx1"/>
              </a:solidFill>
              <a:cs typeface="Times New Roman" panose="02020603050405020304" pitchFamily="18" charset="0"/>
            </a:endParaRP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Tree>
    <p:extLst>
      <p:ext uri="{BB962C8B-B14F-4D97-AF65-F5344CB8AC3E}">
        <p14:creationId xmlns:p14="http://schemas.microsoft.com/office/powerpoint/2010/main" val="20079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5541666" cy="431074"/>
          </a:xfrm>
        </p:spPr>
        <p:txBody>
          <a:bodyPr/>
          <a:lstStyle/>
          <a:p>
            <a:r>
              <a:rPr lang="en-US" dirty="0"/>
              <a:t>CONTACT </a:t>
            </a:r>
            <a:r>
              <a:rPr lang="en-US" dirty="0">
                <a:solidFill>
                  <a:srgbClr val="B11116"/>
                </a:solidFill>
              </a:rPr>
              <a:t>DETAILS</a:t>
            </a:r>
          </a:p>
        </p:txBody>
      </p:sp>
      <p:sp>
        <p:nvSpPr>
          <p:cNvPr id="8" name="Text Placeholder 3"/>
          <p:cNvSpPr>
            <a:spLocks noGrp="1"/>
          </p:cNvSpPr>
          <p:nvPr>
            <p:ph type="body" sz="quarter" idx="12"/>
          </p:nvPr>
        </p:nvSpPr>
        <p:spPr>
          <a:xfrm>
            <a:off x="1429195" y="1371600"/>
            <a:ext cx="7354891" cy="5195923"/>
          </a:xfrm>
        </p:spPr>
        <p:txBody>
          <a:bodyPr/>
          <a:lstStyle/>
          <a:p>
            <a:pPr fontAlgn="ctr">
              <a:lnSpc>
                <a:spcPct val="120000"/>
              </a:lnSpc>
              <a:buNone/>
            </a:pPr>
            <a:r>
              <a:rPr lang="en-US" sz="1300" b="1" dirty="0">
                <a:latin typeface="Univers"/>
              </a:rPr>
              <a:t>Mr. </a:t>
            </a:r>
            <a:r>
              <a:rPr lang="en-US" sz="1300" b="1" dirty="0" err="1">
                <a:latin typeface="Univers"/>
              </a:rPr>
              <a:t>Chalapathi</a:t>
            </a:r>
            <a:r>
              <a:rPr lang="en-US" sz="1300" b="1" dirty="0">
                <a:latin typeface="Univers"/>
              </a:rPr>
              <a:t> P</a:t>
            </a:r>
          </a:p>
          <a:p>
            <a:pPr>
              <a:lnSpc>
                <a:spcPct val="120000"/>
              </a:lnSpc>
              <a:buNone/>
            </a:pPr>
            <a:r>
              <a:rPr lang="en-US" sz="1300" i="1" dirty="0">
                <a:latin typeface="Univers"/>
                <a:cs typeface="Times New Roman" pitchFamily="18" charset="0"/>
              </a:rPr>
              <a:t>Chief Financial Officer</a:t>
            </a:r>
          </a:p>
          <a:p>
            <a:pPr defTabSz="1050216">
              <a:lnSpc>
                <a:spcPct val="120000"/>
              </a:lnSpc>
              <a:buNone/>
              <a:defRPr/>
            </a:pPr>
            <a:r>
              <a:rPr lang="en-US" sz="1300" b="1" dirty="0">
                <a:latin typeface="Univers"/>
                <a:cs typeface="Times New Roman" pitchFamily="18" charset="0"/>
              </a:rPr>
              <a:t>F: </a:t>
            </a:r>
            <a:r>
              <a:rPr lang="en-US" sz="1300" dirty="0">
                <a:latin typeface="Univers"/>
                <a:cs typeface="Times New Roman" pitchFamily="18" charset="0"/>
              </a:rPr>
              <a:t>+91 80 2839 5823</a:t>
            </a:r>
          </a:p>
          <a:p>
            <a:pPr defTabSz="1050216">
              <a:lnSpc>
                <a:spcPct val="120000"/>
              </a:lnSpc>
              <a:buNone/>
              <a:defRPr/>
            </a:pPr>
            <a:r>
              <a:rPr lang="en-US" sz="1300" b="1" dirty="0">
                <a:latin typeface="Univers"/>
              </a:rPr>
              <a:t>E: </a:t>
            </a:r>
            <a:r>
              <a:rPr lang="en-US" sz="1300" dirty="0">
                <a:latin typeface="Univers"/>
                <a:hlinkClick r:id="rId2"/>
              </a:rPr>
              <a:t>chalapathi.p@dynamatics.net</a:t>
            </a:r>
            <a:endParaRPr lang="en-US" sz="1300" dirty="0">
              <a:latin typeface="Univers"/>
            </a:endParaRPr>
          </a:p>
          <a:p>
            <a:pPr fontAlgn="ctr">
              <a:lnSpc>
                <a:spcPct val="120000"/>
              </a:lnSpc>
              <a:buNone/>
            </a:pPr>
            <a:endParaRPr lang="en-US" sz="1300" b="1" dirty="0">
              <a:latin typeface="Univers"/>
            </a:endParaRPr>
          </a:p>
          <a:p>
            <a:pPr fontAlgn="ctr">
              <a:lnSpc>
                <a:spcPct val="120000"/>
              </a:lnSpc>
              <a:buNone/>
            </a:pPr>
            <a:r>
              <a:rPr lang="en-IN" sz="1300" b="1" dirty="0">
                <a:latin typeface="Univers"/>
              </a:rPr>
              <a:t>Mr. Shivaram V</a:t>
            </a:r>
          </a:p>
          <a:p>
            <a:pPr fontAlgn="ctr">
              <a:lnSpc>
                <a:spcPct val="120000"/>
              </a:lnSpc>
              <a:buNone/>
            </a:pPr>
            <a:r>
              <a:rPr lang="en-IN" sz="1300" i="1" dirty="0">
                <a:latin typeface="Univers"/>
              </a:rPr>
              <a:t>Head – Legal, Compliance &amp; Company Secretary</a:t>
            </a:r>
          </a:p>
          <a:p>
            <a:pPr fontAlgn="ctr">
              <a:lnSpc>
                <a:spcPct val="120000"/>
              </a:lnSpc>
              <a:buNone/>
            </a:pPr>
            <a:r>
              <a:rPr lang="en-IN" sz="1300" b="1" dirty="0">
                <a:latin typeface="Univers"/>
              </a:rPr>
              <a:t>F: </a:t>
            </a:r>
            <a:r>
              <a:rPr lang="en-IN" sz="1300" dirty="0">
                <a:latin typeface="Univers"/>
              </a:rPr>
              <a:t>+91 80 2839 5823</a:t>
            </a:r>
          </a:p>
          <a:p>
            <a:pPr fontAlgn="ctr">
              <a:lnSpc>
                <a:spcPct val="120000"/>
              </a:lnSpc>
              <a:buNone/>
            </a:pPr>
            <a:r>
              <a:rPr lang="en-IN" sz="1300" b="1" dirty="0">
                <a:latin typeface="Univers"/>
              </a:rPr>
              <a:t>E: </a:t>
            </a:r>
            <a:r>
              <a:rPr lang="en-IN" sz="1300" dirty="0">
                <a:latin typeface="Univers"/>
                <a:hlinkClick r:id="rId3"/>
              </a:rPr>
              <a:t>shivaram.v@dynamatics.net</a:t>
            </a:r>
            <a:r>
              <a:rPr lang="en-IN" sz="1300" dirty="0">
                <a:latin typeface="Univers"/>
              </a:rPr>
              <a:t> </a:t>
            </a:r>
          </a:p>
          <a:p>
            <a:pPr fontAlgn="ctr">
              <a:lnSpc>
                <a:spcPct val="120000"/>
              </a:lnSpc>
              <a:buNone/>
            </a:pPr>
            <a:endParaRPr lang="en-US" sz="1300" b="1" dirty="0">
              <a:latin typeface="Univers"/>
            </a:endParaRPr>
          </a:p>
          <a:p>
            <a:pPr defTabSz="1050216">
              <a:lnSpc>
                <a:spcPct val="120000"/>
              </a:lnSpc>
              <a:buNone/>
              <a:defRPr/>
            </a:pPr>
            <a:r>
              <a:rPr lang="en-US" sz="1300" b="1" dirty="0" err="1">
                <a:latin typeface="Univers"/>
                <a:cs typeface="Times New Roman" pitchFamily="18" charset="0"/>
              </a:rPr>
              <a:t>Dynamatic</a:t>
            </a:r>
            <a:r>
              <a:rPr lang="en-US" sz="1300" b="1" dirty="0">
                <a:latin typeface="Univers"/>
                <a:cs typeface="Times New Roman" pitchFamily="18" charset="0"/>
              </a:rPr>
              <a:t> Technologies Limited</a:t>
            </a:r>
          </a:p>
          <a:p>
            <a:pPr defTabSz="1050216">
              <a:lnSpc>
                <a:spcPct val="120000"/>
              </a:lnSpc>
              <a:buNone/>
              <a:defRPr/>
            </a:pPr>
            <a:r>
              <a:rPr lang="en-US" sz="1300" dirty="0" err="1">
                <a:latin typeface="Univers"/>
                <a:cs typeface="Times New Roman" pitchFamily="18" charset="0"/>
              </a:rPr>
              <a:t>Dynamatic</a:t>
            </a:r>
            <a:r>
              <a:rPr lang="en-US" sz="1300" dirty="0">
                <a:latin typeface="Univers"/>
                <a:cs typeface="Times New Roman" pitchFamily="18" charset="0"/>
              </a:rPr>
              <a:t> Park</a:t>
            </a:r>
          </a:p>
          <a:p>
            <a:pPr defTabSz="1050216">
              <a:lnSpc>
                <a:spcPct val="120000"/>
              </a:lnSpc>
              <a:buNone/>
              <a:defRPr/>
            </a:pPr>
            <a:r>
              <a:rPr lang="en-US" sz="1300" dirty="0" err="1">
                <a:latin typeface="Univers"/>
                <a:cs typeface="Times New Roman" pitchFamily="18" charset="0"/>
              </a:rPr>
              <a:t>Peenya</a:t>
            </a:r>
            <a:r>
              <a:rPr lang="en-US" sz="1300" dirty="0">
                <a:latin typeface="Univers"/>
                <a:cs typeface="Times New Roman" pitchFamily="18" charset="0"/>
              </a:rPr>
              <a:t> Industrial Area </a:t>
            </a:r>
          </a:p>
          <a:p>
            <a:pPr defTabSz="1050216">
              <a:lnSpc>
                <a:spcPct val="120000"/>
              </a:lnSpc>
              <a:buNone/>
              <a:defRPr/>
            </a:pPr>
            <a:r>
              <a:rPr lang="en-US" sz="1300" dirty="0">
                <a:latin typeface="Univers"/>
                <a:cs typeface="Times New Roman" pitchFamily="18" charset="0"/>
              </a:rPr>
              <a:t>Bangalore 560 058</a:t>
            </a:r>
          </a:p>
          <a:p>
            <a:pPr defTabSz="1050216">
              <a:lnSpc>
                <a:spcPct val="120000"/>
              </a:lnSpc>
              <a:buNone/>
              <a:defRPr/>
            </a:pPr>
            <a:r>
              <a:rPr lang="en-US" sz="1300" dirty="0">
                <a:latin typeface="Univers"/>
                <a:cs typeface="Times New Roman" pitchFamily="18" charset="0"/>
              </a:rPr>
              <a:t>India</a:t>
            </a:r>
          </a:p>
          <a:p>
            <a:pPr defTabSz="1050216">
              <a:lnSpc>
                <a:spcPct val="120000"/>
              </a:lnSpc>
              <a:buNone/>
              <a:defRPr/>
            </a:pPr>
            <a:r>
              <a:rPr lang="en-US" sz="1300" b="1" dirty="0">
                <a:latin typeface="Univers"/>
                <a:cs typeface="Times New Roman" pitchFamily="18" charset="0"/>
              </a:rPr>
              <a:t>T: </a:t>
            </a:r>
            <a:r>
              <a:rPr lang="en-US" sz="1300" dirty="0">
                <a:latin typeface="Univers"/>
                <a:cs typeface="Times New Roman" pitchFamily="18" charset="0"/>
              </a:rPr>
              <a:t>+91 80 2839 4933 / 34 / 35</a:t>
            </a:r>
            <a:endParaRPr lang="en-US" sz="1300" b="1" dirty="0">
              <a:latin typeface="Univers"/>
              <a:cs typeface="Times New Roman" pitchFamily="18" charset="0"/>
            </a:endParaRPr>
          </a:p>
          <a:p>
            <a:pPr>
              <a:lnSpc>
                <a:spcPct val="120000"/>
              </a:lnSpc>
              <a:buNone/>
            </a:pPr>
            <a:r>
              <a:rPr lang="en-US" sz="1300" b="1" dirty="0">
                <a:latin typeface="Univers"/>
                <a:cs typeface="Times New Roman" pitchFamily="18" charset="0"/>
                <a:hlinkClick r:id="rId4"/>
              </a:rPr>
              <a:t>www.dynamatics.net</a:t>
            </a:r>
            <a:r>
              <a:rPr lang="en-US" sz="1300" b="1" dirty="0">
                <a:latin typeface="Univers"/>
                <a:cs typeface="Times New Roman" pitchFamily="18" charset="0"/>
              </a:rPr>
              <a:t> </a:t>
            </a:r>
          </a:p>
          <a:p>
            <a:pPr>
              <a:lnSpc>
                <a:spcPct val="120000"/>
              </a:lnSpc>
              <a:buNone/>
            </a:pPr>
            <a:r>
              <a:rPr lang="en-US" sz="1300" b="1" dirty="0">
                <a:latin typeface="Univers"/>
                <a:cs typeface="Times New Roman" pitchFamily="18" charset="0"/>
              </a:rPr>
              <a:t>CIN: </a:t>
            </a:r>
            <a:r>
              <a:rPr lang="en-US" sz="1300" dirty="0">
                <a:latin typeface="Univers"/>
                <a:cs typeface="Times New Roman" pitchFamily="18" charset="0"/>
              </a:rPr>
              <a:t>L72200KA1973PLC002308</a:t>
            </a:r>
            <a:endParaRPr lang="en-US" sz="1300" b="1" dirty="0">
              <a:latin typeface="Univers"/>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500-000012000000}"/>
              </a:ext>
            </a:extLst>
          </p:cNvPr>
          <p:cNvGraphicFramePr>
            <a:graphicFrameLocks/>
          </p:cNvGraphicFramePr>
          <p:nvPr>
            <p:extLst>
              <p:ext uri="{D42A27DB-BD31-4B8C-83A1-F6EECF244321}">
                <p14:modId xmlns:p14="http://schemas.microsoft.com/office/powerpoint/2010/main" val="1908047041"/>
              </p:ext>
            </p:extLst>
          </p:nvPr>
        </p:nvGraphicFramePr>
        <p:xfrm>
          <a:off x="5621621" y="1756598"/>
          <a:ext cx="3263782" cy="3274456"/>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sz="quarter" idx="11"/>
          </p:nvPr>
        </p:nvSpPr>
        <p:spPr>
          <a:xfrm>
            <a:off x="1417320" y="1005840"/>
            <a:ext cx="7269480" cy="390881"/>
          </a:xfrm>
        </p:spPr>
        <p:txBody>
          <a:bodyPr/>
          <a:lstStyle/>
          <a:p>
            <a:pPr>
              <a:defRPr/>
            </a:pPr>
            <a:r>
              <a:rPr lang="en-US" dirty="0">
                <a:latin typeface="Univers"/>
              </a:rPr>
              <a:t>9M FY2020 PERFORMANCE </a:t>
            </a:r>
            <a:r>
              <a:rPr lang="en-US" dirty="0">
                <a:solidFill>
                  <a:srgbClr val="B11116"/>
                </a:solidFill>
                <a:latin typeface="Univers"/>
              </a:rPr>
              <a:t>HIGHLIGHTS</a:t>
            </a:r>
            <a:endParaRPr lang="en-IN" dirty="0">
              <a:solidFill>
                <a:srgbClr val="B11116"/>
              </a:solidFill>
              <a:latin typeface="Univers"/>
            </a:endParaRPr>
          </a:p>
        </p:txBody>
      </p:sp>
      <p:sp>
        <p:nvSpPr>
          <p:cNvPr id="10"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i="0" u="none" strike="noStrike" kern="1200" cap="none" spc="0" normalizeH="0" baseline="0" noProof="0" dirty="0">
              <a:ln>
                <a:noFill/>
              </a:ln>
              <a:effectLst/>
              <a:uLnTx/>
              <a:uFillTx/>
              <a:latin typeface="Univers"/>
            </a:endParaRPr>
          </a:p>
        </p:txBody>
      </p:sp>
      <p:sp>
        <p:nvSpPr>
          <p:cNvPr id="23" name="Rectangle 22"/>
          <p:cNvSpPr/>
          <p:nvPr/>
        </p:nvSpPr>
        <p:spPr>
          <a:xfrm>
            <a:off x="1417319" y="1498546"/>
            <a:ext cx="3821875" cy="276287"/>
          </a:xfrm>
          <a:prstGeom prst="rect">
            <a:avLst/>
          </a:prstGeom>
          <a:no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2000" rIns="72000" anchor="ctr"/>
          <a:lstStyle/>
          <a:p>
            <a:r>
              <a:rPr lang="en-US" sz="1400" b="1" dirty="0">
                <a:solidFill>
                  <a:srgbClr val="0070C0"/>
                </a:solidFill>
                <a:latin typeface="Univers"/>
                <a:cs typeface="Times New Roman" panose="02020603050405020304" pitchFamily="18" charset="0"/>
              </a:rPr>
              <a:t>Highlights 9M FY2020 vs. 9M FY2019</a:t>
            </a:r>
          </a:p>
        </p:txBody>
      </p:sp>
      <p:cxnSp>
        <p:nvCxnSpPr>
          <p:cNvPr id="33" name="Elbow Connector 17"/>
          <p:cNvCxnSpPr>
            <a:cxnSpLocks/>
          </p:cNvCxnSpPr>
          <p:nvPr/>
        </p:nvCxnSpPr>
        <p:spPr>
          <a:xfrm rot="5400000" flipH="1" flipV="1">
            <a:off x="7585175" y="2405502"/>
            <a:ext cx="844790" cy="325305"/>
          </a:xfrm>
          <a:prstGeom prst="bentConnector3">
            <a:avLst>
              <a:gd name="adj1" fmla="val 5000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91441" y="1939163"/>
            <a:ext cx="808079" cy="161583"/>
          </a:xfrm>
          <a:prstGeom prst="rect">
            <a:avLst/>
          </a:prstGeom>
          <a:noFill/>
        </p:spPr>
        <p:txBody>
          <a:bodyPr wrap="square" lIns="0" tIns="0" rIns="0" bIns="0" rtlCol="0">
            <a:spAutoFit/>
          </a:bodyPr>
          <a:lstStyle/>
          <a:p>
            <a:r>
              <a:rPr lang="en-IN" sz="1050" dirty="0">
                <a:latin typeface="Univers"/>
              </a:rPr>
              <a:t>9M FY2020</a:t>
            </a:r>
          </a:p>
        </p:txBody>
      </p:sp>
      <p:sp>
        <p:nvSpPr>
          <p:cNvPr id="36" name="TextBox 35"/>
          <p:cNvSpPr txBox="1"/>
          <p:nvPr/>
        </p:nvSpPr>
        <p:spPr>
          <a:xfrm>
            <a:off x="8209045" y="2830945"/>
            <a:ext cx="808079" cy="161583"/>
          </a:xfrm>
          <a:prstGeom prst="rect">
            <a:avLst/>
          </a:prstGeom>
          <a:noFill/>
        </p:spPr>
        <p:txBody>
          <a:bodyPr wrap="square" lIns="0" tIns="0" rIns="0" bIns="0" rtlCol="0">
            <a:spAutoFit/>
          </a:bodyPr>
          <a:lstStyle/>
          <a:p>
            <a:r>
              <a:rPr lang="en-IN" sz="1050" dirty="0">
                <a:latin typeface="Univers"/>
              </a:rPr>
              <a:t>9M FY2019</a:t>
            </a:r>
          </a:p>
        </p:txBody>
      </p:sp>
      <p:sp>
        <p:nvSpPr>
          <p:cNvPr id="13" name="Text Placeholder 1">
            <a:extLst>
              <a:ext uri="{FF2B5EF4-FFF2-40B4-BE49-F238E27FC236}">
                <a16:creationId xmlns:a16="http://schemas.microsoft.com/office/drawing/2014/main" id="{0FC83DD4-E807-49B2-9B72-ADA1165B7D23}"/>
              </a:ext>
            </a:extLst>
          </p:cNvPr>
          <p:cNvSpPr txBox="1">
            <a:spLocks/>
          </p:cNvSpPr>
          <p:nvPr/>
        </p:nvSpPr>
        <p:spPr>
          <a:xfrm>
            <a:off x="1488734" y="1860330"/>
            <a:ext cx="3961778" cy="3416320"/>
          </a:xfrm>
          <a:prstGeom prst="rect">
            <a:avLst/>
          </a:prstGeom>
        </p:spPr>
        <p:txBody>
          <a:bodyPr wrap="square" lIns="36000" rIns="36000">
            <a:spAutoFit/>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Bef>
                <a:spcPts val="600"/>
              </a:spcBef>
              <a:spcAft>
                <a:spcPts val="600"/>
              </a:spcAft>
              <a:buClr>
                <a:schemeClr val="tx1"/>
              </a:buClr>
              <a:buSzPct val="90000"/>
              <a:buFont typeface="Arial" pitchFamily="34" charset="0"/>
              <a:buChar char="•"/>
              <a:defRPr/>
            </a:pPr>
            <a:r>
              <a:rPr lang="en-IN" sz="1200" b="0" dirty="0">
                <a:solidFill>
                  <a:schemeClr val="tx1"/>
                </a:solidFill>
                <a:latin typeface="Univers"/>
                <a:cs typeface="Times New Roman" panose="02020603050405020304" pitchFamily="18" charset="0"/>
              </a:rPr>
              <a:t>Net Revenue of Rs.10,030 mn; down 10.1% from Rs. 11,154 mn in 9M FY19</a:t>
            </a:r>
          </a:p>
          <a:p>
            <a:pPr marL="450850" lvl="1" indent="-220663">
              <a:lnSpc>
                <a:spcPct val="100000"/>
              </a:lnSpc>
              <a:spcBef>
                <a:spcPts val="600"/>
              </a:spcBef>
              <a:spcAft>
                <a:spcPts val="600"/>
              </a:spcAft>
              <a:buClr>
                <a:schemeClr val="tx1"/>
              </a:buClr>
              <a:buSzPct val="90000"/>
              <a:buFont typeface="Courier New" panose="02070309020205020404" pitchFamily="49" charset="0"/>
              <a:buChar char="o"/>
              <a:defRPr/>
            </a:pPr>
            <a:r>
              <a:rPr lang="en-US" sz="1200" dirty="0">
                <a:solidFill>
                  <a:schemeClr val="tx1"/>
                </a:solidFill>
                <a:latin typeface="Univers"/>
                <a:cs typeface="Times New Roman" panose="02020603050405020304" pitchFamily="18" charset="0"/>
              </a:rPr>
              <a:t>Aerospace segment revenue of Rs. 3,713 </a:t>
            </a:r>
            <a:r>
              <a:rPr lang="en-US" sz="1200" dirty="0" err="1">
                <a:solidFill>
                  <a:schemeClr val="tx1"/>
                </a:solidFill>
                <a:latin typeface="Univers"/>
                <a:cs typeface="Times New Roman" panose="02020603050405020304" pitchFamily="18" charset="0"/>
              </a:rPr>
              <a:t>mn</a:t>
            </a:r>
            <a:r>
              <a:rPr lang="en-US" sz="1200" dirty="0">
                <a:solidFill>
                  <a:schemeClr val="tx1"/>
                </a:solidFill>
                <a:latin typeface="Univers"/>
                <a:cs typeface="Times New Roman" panose="02020603050405020304" pitchFamily="18" charset="0"/>
              </a:rPr>
              <a:t>; up 7.4% from Rs. 3,457 mn</a:t>
            </a:r>
          </a:p>
          <a:p>
            <a:pPr marL="450850" lvl="1" indent="-220663">
              <a:lnSpc>
                <a:spcPct val="100000"/>
              </a:lnSpc>
              <a:spcBef>
                <a:spcPts val="600"/>
              </a:spcBef>
              <a:spcAft>
                <a:spcPts val="600"/>
              </a:spcAft>
              <a:buClr>
                <a:prstClr val="black"/>
              </a:buClr>
              <a:buSzPct val="90000"/>
              <a:buFont typeface="Courier New" panose="02070309020205020404" pitchFamily="49" charset="0"/>
              <a:buChar char="o"/>
              <a:defRPr/>
            </a:pPr>
            <a:r>
              <a:rPr lang="en-US" sz="1200" dirty="0">
                <a:solidFill>
                  <a:schemeClr val="tx1"/>
                </a:solidFill>
                <a:latin typeface="Univers"/>
                <a:cs typeface="Times New Roman" panose="02020603050405020304" pitchFamily="18" charset="0"/>
              </a:rPr>
              <a:t>Hydraulics segment revenue of Rs. 2,298 mn; down 14.8% from Rs. 2,697 mn</a:t>
            </a:r>
          </a:p>
          <a:p>
            <a:pPr marL="450850" lvl="1" indent="-220663">
              <a:lnSpc>
                <a:spcPct val="100000"/>
              </a:lnSpc>
              <a:spcBef>
                <a:spcPts val="600"/>
              </a:spcBef>
              <a:spcAft>
                <a:spcPts val="600"/>
              </a:spcAft>
              <a:buClr>
                <a:prstClr val="black"/>
              </a:buClr>
              <a:buSzPct val="90000"/>
              <a:buFont typeface="Courier New" panose="02070309020205020404" pitchFamily="49" charset="0"/>
              <a:buChar char="o"/>
              <a:defRPr/>
            </a:pPr>
            <a:r>
              <a:rPr lang="en-IN" sz="1200" dirty="0">
                <a:solidFill>
                  <a:schemeClr val="tx1"/>
                </a:solidFill>
                <a:latin typeface="Univers"/>
                <a:cs typeface="Times New Roman" panose="02020603050405020304" pitchFamily="18" charset="0"/>
              </a:rPr>
              <a:t>Automotive &amp; Metallurgy segment revenue of Rs. 3,997 </a:t>
            </a:r>
            <a:r>
              <a:rPr lang="en-IN" sz="1200" dirty="0" err="1">
                <a:solidFill>
                  <a:schemeClr val="tx1"/>
                </a:solidFill>
                <a:latin typeface="Univers"/>
                <a:cs typeface="Times New Roman" panose="02020603050405020304" pitchFamily="18" charset="0"/>
              </a:rPr>
              <a:t>mn</a:t>
            </a:r>
            <a:r>
              <a:rPr lang="en-IN" sz="1200" dirty="0">
                <a:solidFill>
                  <a:schemeClr val="tx1"/>
                </a:solidFill>
                <a:latin typeface="Univers"/>
                <a:cs typeface="Times New Roman" panose="02020603050405020304" pitchFamily="18" charset="0"/>
              </a:rPr>
              <a:t>; down by 20.1% from Rs. 5,001 mn</a:t>
            </a:r>
            <a:endParaRPr lang="en-US" sz="1200" dirty="0">
              <a:solidFill>
                <a:schemeClr val="tx1"/>
              </a:solidFill>
              <a:latin typeface="Univers"/>
              <a:cs typeface="Times New Roman" panose="02020603050405020304" pitchFamily="18" charset="0"/>
            </a:endParaRPr>
          </a:p>
          <a:p>
            <a:pPr marL="171450" indent="-171450">
              <a:spcBef>
                <a:spcPts val="600"/>
              </a:spcBef>
              <a:spcAft>
                <a:spcPts val="600"/>
              </a:spcAft>
              <a:buClr>
                <a:schemeClr val="tx1"/>
              </a:buClr>
              <a:buSzPct val="90000"/>
              <a:buFont typeface="Arial" pitchFamily="34" charset="0"/>
              <a:buChar char="•"/>
              <a:defRPr/>
            </a:pPr>
            <a:r>
              <a:rPr lang="en-IN" sz="1200" b="0" dirty="0">
                <a:solidFill>
                  <a:schemeClr val="tx1"/>
                </a:solidFill>
                <a:latin typeface="Univers"/>
                <a:cs typeface="Times New Roman" panose="02020603050405020304" pitchFamily="18" charset="0"/>
              </a:rPr>
              <a:t>Adjusted EBITDA of Rs. 1,104 mn; down 13.6% from Rs. 1,278 mn in 9M FY19</a:t>
            </a:r>
          </a:p>
          <a:p>
            <a:pPr marL="620713" lvl="1" indent="-220663">
              <a:lnSpc>
                <a:spcPct val="100000"/>
              </a:lnSpc>
              <a:spcBef>
                <a:spcPts val="600"/>
              </a:spcBef>
              <a:spcAft>
                <a:spcPts val="600"/>
              </a:spcAft>
              <a:buClr>
                <a:schemeClr val="tx1"/>
              </a:buClr>
              <a:buSzPct val="90000"/>
              <a:buFont typeface="Courier New" panose="02070309020205020404" pitchFamily="49" charset="0"/>
              <a:buChar char="o"/>
              <a:defRPr/>
            </a:pPr>
            <a:r>
              <a:rPr lang="en-US" sz="1200" dirty="0">
                <a:solidFill>
                  <a:schemeClr val="tx1"/>
                </a:solidFill>
                <a:latin typeface="Univers"/>
                <a:cs typeface="Times New Roman" panose="02020603050405020304" pitchFamily="18" charset="0"/>
              </a:rPr>
              <a:t>Adjusted EBITDA margin of 11.0%; down 45 bps</a:t>
            </a:r>
          </a:p>
          <a:p>
            <a:pPr marL="171450" indent="-171450">
              <a:spcBef>
                <a:spcPts val="600"/>
              </a:spcBef>
              <a:spcAft>
                <a:spcPts val="600"/>
              </a:spcAft>
              <a:buClr>
                <a:schemeClr val="tx1"/>
              </a:buClr>
              <a:buSzPct val="90000"/>
              <a:buFont typeface="Arial" pitchFamily="34" charset="0"/>
              <a:buChar char="•"/>
              <a:defRPr/>
            </a:pPr>
            <a:r>
              <a:rPr lang="en-US" sz="1200" b="0" dirty="0">
                <a:solidFill>
                  <a:schemeClr val="tx1"/>
                </a:solidFill>
                <a:latin typeface="Univers"/>
                <a:cs typeface="Times New Roman" panose="02020603050405020304" pitchFamily="18" charset="0"/>
              </a:rPr>
              <a:t>PAT of Rs. 297 </a:t>
            </a:r>
            <a:r>
              <a:rPr lang="en-US" sz="1200" b="0" dirty="0" err="1">
                <a:solidFill>
                  <a:schemeClr val="tx1"/>
                </a:solidFill>
                <a:latin typeface="Univers"/>
                <a:cs typeface="Times New Roman" panose="02020603050405020304" pitchFamily="18" charset="0"/>
              </a:rPr>
              <a:t>mn</a:t>
            </a:r>
            <a:r>
              <a:rPr lang="en-US" sz="1200" b="0" dirty="0">
                <a:solidFill>
                  <a:schemeClr val="tx1"/>
                </a:solidFill>
                <a:latin typeface="Univers"/>
                <a:cs typeface="Times New Roman" panose="02020603050405020304" pitchFamily="18" charset="0"/>
              </a:rPr>
              <a:t>; </a:t>
            </a:r>
            <a:r>
              <a:rPr lang="en-IN" sz="1200" b="0" dirty="0">
                <a:solidFill>
                  <a:schemeClr val="tx1"/>
                </a:solidFill>
                <a:latin typeface="Univers"/>
                <a:cs typeface="Times New Roman" panose="02020603050405020304" pitchFamily="18" charset="0"/>
              </a:rPr>
              <a:t>up by 35.7% from Rs. 219 </a:t>
            </a:r>
            <a:r>
              <a:rPr lang="en-IN" sz="1200" b="0" dirty="0" err="1">
                <a:solidFill>
                  <a:schemeClr val="tx1"/>
                </a:solidFill>
                <a:latin typeface="Univers"/>
                <a:cs typeface="Times New Roman" panose="02020603050405020304" pitchFamily="18" charset="0"/>
              </a:rPr>
              <a:t>mn</a:t>
            </a:r>
            <a:r>
              <a:rPr lang="en-IN" sz="1200" b="0" dirty="0">
                <a:solidFill>
                  <a:schemeClr val="tx1"/>
                </a:solidFill>
                <a:latin typeface="Univers"/>
                <a:cs typeface="Times New Roman" panose="02020603050405020304" pitchFamily="18" charset="0"/>
              </a:rPr>
              <a:t> in 9M FY19</a:t>
            </a:r>
          </a:p>
        </p:txBody>
      </p:sp>
      <p:cxnSp>
        <p:nvCxnSpPr>
          <p:cNvPr id="14" name="Elbow Connector 17">
            <a:extLst>
              <a:ext uri="{FF2B5EF4-FFF2-40B4-BE49-F238E27FC236}">
                <a16:creationId xmlns:a16="http://schemas.microsoft.com/office/drawing/2014/main" id="{674F3F8F-20D2-4E4A-8626-B78A75BE86F8}"/>
              </a:ext>
            </a:extLst>
          </p:cNvPr>
          <p:cNvCxnSpPr>
            <a:cxnSpLocks/>
          </p:cNvCxnSpPr>
          <p:nvPr/>
        </p:nvCxnSpPr>
        <p:spPr>
          <a:xfrm flipV="1">
            <a:off x="7432517" y="3051903"/>
            <a:ext cx="1097443" cy="683846"/>
          </a:xfrm>
          <a:prstGeom prst="bentConnector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7CB11DA-7B82-480A-91C4-5D5DCE522E88}"/>
              </a:ext>
            </a:extLst>
          </p:cNvPr>
          <p:cNvSpPr txBox="1"/>
          <p:nvPr/>
        </p:nvSpPr>
        <p:spPr>
          <a:xfrm>
            <a:off x="1428200" y="5806060"/>
            <a:ext cx="7258600" cy="553998"/>
          </a:xfrm>
          <a:prstGeom prst="rect">
            <a:avLst/>
          </a:prstGeom>
          <a:noFill/>
        </p:spPr>
        <p:txBody>
          <a:bodyPr wrap="square" rtlCol="0">
            <a:spAutoFit/>
          </a:bodyPr>
          <a:lstStyle/>
          <a:p>
            <a:r>
              <a:rPr lang="en-US" sz="1000" dirty="0"/>
              <a:t>Note: </a:t>
            </a:r>
          </a:p>
          <a:p>
            <a:pPr marL="228600" indent="-228600">
              <a:buFont typeface="+mj-lt"/>
              <a:buAutoNum type="arabicPeriod"/>
            </a:pPr>
            <a:r>
              <a:rPr lang="en-IN" sz="1000" dirty="0"/>
              <a:t>The result / numbers are presented excluding Discontinued operations</a:t>
            </a:r>
          </a:p>
          <a:p>
            <a:pPr marL="228600" indent="-228600">
              <a:buFont typeface="+mj-lt"/>
              <a:buAutoNum type="arabicPeriod"/>
            </a:pPr>
            <a:r>
              <a:rPr lang="en-US" sz="1000" dirty="0"/>
              <a:t>EBITDA adjusted for the impact of IND AS 116 to make it comparable with corresponding period previous year </a:t>
            </a:r>
          </a:p>
        </p:txBody>
      </p:sp>
      <p:sp>
        <p:nvSpPr>
          <p:cNvPr id="16" name="Rectangle 15">
            <a:extLst>
              <a:ext uri="{FF2B5EF4-FFF2-40B4-BE49-F238E27FC236}">
                <a16:creationId xmlns:a16="http://schemas.microsoft.com/office/drawing/2014/main" id="{C6542030-6FA6-4C3F-88B4-81CDBC6FA55F}"/>
              </a:ext>
            </a:extLst>
          </p:cNvPr>
          <p:cNvSpPr/>
          <p:nvPr/>
        </p:nvSpPr>
        <p:spPr>
          <a:xfrm>
            <a:off x="6041705" y="1494056"/>
            <a:ext cx="2866617" cy="276287"/>
          </a:xfrm>
          <a:prstGeom prst="rect">
            <a:avLst/>
          </a:prstGeom>
          <a:noFill/>
          <a:ln w="1905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2000" rIns="72000" anchor="ctr"/>
          <a:lstStyle/>
          <a:p>
            <a:r>
              <a:rPr lang="en-US" sz="1200" b="1" dirty="0">
                <a:solidFill>
                  <a:schemeClr val="tx1"/>
                </a:solidFill>
                <a:latin typeface="Univers"/>
                <a:cs typeface="Times New Roman" panose="02020603050405020304" pitchFamily="18" charset="0"/>
              </a:rPr>
              <a:t>9M FY2020 Revenue Breakup</a:t>
            </a:r>
          </a:p>
        </p:txBody>
      </p:sp>
    </p:spTree>
    <p:extLst>
      <p:ext uri="{BB962C8B-B14F-4D97-AF65-F5344CB8AC3E}">
        <p14:creationId xmlns:p14="http://schemas.microsoft.com/office/powerpoint/2010/main" val="405301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17320" y="1005840"/>
            <a:ext cx="7269480" cy="390881"/>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itchFamily="34" charset="0"/>
                <a:ea typeface="+mn-ea"/>
                <a:cs typeface="+mn-cs"/>
              </a:rPr>
              <a:t>PERFORMANCE </a:t>
            </a:r>
            <a:r>
              <a:rPr kumimoji="0" lang="en-US" sz="2000" b="1" i="0" u="none" strike="noStrike" kern="1200" cap="none" spc="0" normalizeH="0" baseline="0" noProof="0" dirty="0">
                <a:ln>
                  <a:noFill/>
                </a:ln>
                <a:solidFill>
                  <a:srgbClr val="B11116"/>
                </a:solidFill>
                <a:effectLst/>
                <a:uLnTx/>
                <a:uFillTx/>
                <a:latin typeface="Univers" pitchFamily="34" charset="0"/>
                <a:ea typeface="+mn-ea"/>
                <a:cs typeface="+mn-cs"/>
              </a:rPr>
              <a:t>HIGHLIGHTS</a:t>
            </a:r>
            <a:endParaRPr kumimoji="0" lang="en-IN" sz="2000" b="1" i="0" u="none" strike="noStrike" kern="1200" cap="none" spc="0" normalizeH="0" baseline="0" noProof="0" dirty="0">
              <a:ln>
                <a:noFill/>
              </a:ln>
              <a:solidFill>
                <a:srgbClr val="B11116"/>
              </a:solidFill>
              <a:effectLst/>
              <a:uLnTx/>
              <a:uFillTx/>
              <a:latin typeface="Univers" pitchFamily="34" charset="0"/>
              <a:ea typeface="+mn-ea"/>
              <a:cs typeface="+mn-cs"/>
            </a:endParaRPr>
          </a:p>
        </p:txBody>
      </p:sp>
      <p:sp>
        <p:nvSpPr>
          <p:cNvPr id="8" name="Text Placeholder 1"/>
          <p:cNvSpPr>
            <a:spLocks noGrp="1"/>
          </p:cNvSpPr>
          <p:nvPr>
            <p:ph type="body" sz="quarter" idx="10"/>
          </p:nvPr>
        </p:nvSpPr>
        <p:spPr>
          <a:xfrm>
            <a:off x="1417319" y="1344168"/>
            <a:ext cx="7269479" cy="351190"/>
          </a:xfrm>
        </p:spPr>
        <p:txBody>
          <a:bodyPr/>
          <a:lstStyle/>
          <a:p>
            <a:pPr>
              <a:defRPr/>
            </a:pPr>
            <a:r>
              <a:rPr lang="en-IN" dirty="0">
                <a:cs typeface="Times New Roman" panose="02020603050405020304" pitchFamily="18" charset="0"/>
              </a:rPr>
              <a:t>Management Commentary</a:t>
            </a:r>
          </a:p>
        </p:txBody>
      </p:sp>
      <p:sp>
        <p:nvSpPr>
          <p:cNvPr id="11" name="Text Placeholder 1"/>
          <p:cNvSpPr>
            <a:spLocks noGrp="1"/>
          </p:cNvSpPr>
          <p:nvPr>
            <p:ph type="body" sz="quarter" idx="10"/>
          </p:nvPr>
        </p:nvSpPr>
        <p:spPr>
          <a:xfrm>
            <a:off x="1412746" y="1735049"/>
            <a:ext cx="7269479" cy="3778783"/>
          </a:xfrm>
        </p:spPr>
        <p:txBody>
          <a:bodyPr anchor="ctr"/>
          <a:lstStyle/>
          <a:p>
            <a:pPr marL="0" lvl="0" indent="0">
              <a:lnSpc>
                <a:spcPts val="1600"/>
              </a:lnSpc>
              <a:spcBef>
                <a:spcPts val="800"/>
              </a:spcBef>
              <a:defRPr/>
            </a:pPr>
            <a:r>
              <a:rPr lang="en-US" sz="1200" b="0" dirty="0">
                <a:solidFill>
                  <a:schemeClr val="tx1"/>
                </a:solidFill>
                <a:latin typeface="Univers"/>
                <a:cs typeface="Times New Roman" panose="02020603050405020304" pitchFamily="18" charset="0"/>
              </a:rPr>
              <a:t>Commenting on the results, </a:t>
            </a:r>
            <a:r>
              <a:rPr lang="en-US" sz="1200" dirty="0">
                <a:solidFill>
                  <a:schemeClr val="tx1"/>
                </a:solidFill>
                <a:latin typeface="Univers"/>
                <a:cs typeface="Times New Roman" panose="02020603050405020304" pitchFamily="18" charset="0"/>
              </a:rPr>
              <a:t>Mr. </a:t>
            </a:r>
            <a:r>
              <a:rPr lang="en-US" sz="1200" dirty="0" err="1">
                <a:solidFill>
                  <a:schemeClr val="tx1"/>
                </a:solidFill>
                <a:latin typeface="Univers"/>
                <a:cs typeface="Times New Roman" panose="02020603050405020304" pitchFamily="18" charset="0"/>
              </a:rPr>
              <a:t>Udayant</a:t>
            </a:r>
            <a:r>
              <a:rPr lang="en-US" sz="1200" dirty="0">
                <a:solidFill>
                  <a:schemeClr val="tx1"/>
                </a:solidFill>
                <a:latin typeface="Univers"/>
                <a:cs typeface="Times New Roman" panose="02020603050405020304" pitchFamily="18" charset="0"/>
              </a:rPr>
              <a:t> </a:t>
            </a:r>
            <a:r>
              <a:rPr lang="en-US" sz="1200" dirty="0" err="1">
                <a:solidFill>
                  <a:schemeClr val="tx1"/>
                </a:solidFill>
                <a:latin typeface="Univers"/>
                <a:cs typeface="Times New Roman" panose="02020603050405020304" pitchFamily="18" charset="0"/>
              </a:rPr>
              <a:t>Malhoutra</a:t>
            </a:r>
            <a:r>
              <a:rPr lang="en-US" sz="1200" dirty="0">
                <a:solidFill>
                  <a:schemeClr val="tx1"/>
                </a:solidFill>
                <a:latin typeface="Univers"/>
                <a:cs typeface="Times New Roman" panose="02020603050405020304" pitchFamily="18" charset="0"/>
              </a:rPr>
              <a:t>, CEO and Managing Director </a:t>
            </a:r>
            <a:r>
              <a:rPr lang="en-IN" sz="1200" b="0" dirty="0">
                <a:solidFill>
                  <a:schemeClr val="tx1"/>
                </a:solidFill>
                <a:latin typeface="Univers"/>
                <a:cs typeface="Times New Roman" panose="02020603050405020304" pitchFamily="18" charset="0"/>
              </a:rPr>
              <a:t>said</a:t>
            </a:r>
            <a:r>
              <a:rPr lang="en-US" sz="1200" b="0" dirty="0">
                <a:solidFill>
                  <a:schemeClr val="tx1"/>
                </a:solidFill>
                <a:latin typeface="Univers"/>
                <a:cs typeface="Times New Roman" panose="02020603050405020304" pitchFamily="18" charset="0"/>
              </a:rPr>
              <a:t>:</a:t>
            </a:r>
            <a:r>
              <a:rPr lang="en-IN" sz="1200" b="0" dirty="0">
                <a:solidFill>
                  <a:schemeClr val="tx1"/>
                </a:solidFill>
                <a:latin typeface="Univers"/>
                <a:cs typeface="Times New Roman" pitchFamily="18" charset="0"/>
              </a:rPr>
              <a:t> </a:t>
            </a:r>
          </a:p>
          <a:p>
            <a:pPr marL="0" indent="0" algn="just">
              <a:lnSpc>
                <a:spcPts val="1600"/>
              </a:lnSpc>
              <a:spcBef>
                <a:spcPts val="800"/>
              </a:spcBef>
              <a:defRPr/>
            </a:pPr>
            <a:r>
              <a:rPr lang="en-US" sz="1200" b="0" dirty="0">
                <a:solidFill>
                  <a:schemeClr val="tx1"/>
                </a:solidFill>
              </a:rPr>
              <a:t>“Operationally, Q3 FY2020 was a difficult period with weak demand affecting our Automotive and Hydraulic businesses. Our Aerospace business performance remained robust due to continued strong demand. We feel the market has now bottomed out as we are seeing a uptick in demand for Hydraulic and Automotive products. After three quarters of negative growth driven by rapidly decelerating demand, we are finally seeing early signs of recovery.</a:t>
            </a:r>
          </a:p>
          <a:p>
            <a:pPr marL="0" indent="0" algn="just">
              <a:lnSpc>
                <a:spcPts val="1600"/>
              </a:lnSpc>
              <a:spcBef>
                <a:spcPts val="800"/>
              </a:spcBef>
              <a:defRPr/>
            </a:pPr>
            <a:r>
              <a:rPr lang="en-US" sz="1200" b="0" dirty="0">
                <a:solidFill>
                  <a:schemeClr val="tx1"/>
                </a:solidFill>
              </a:rPr>
              <a:t>We continued to achieve milestones with new product launches in the Hydraulic business during EXCON 2019. We recently started a project for monolithic aircraft structures for Airbus at our Swindon (UK) facility, which will increase the value-add within the group. We are also close to completion of the Aerospace certification process of our German foundry. </a:t>
            </a:r>
          </a:p>
          <a:p>
            <a:pPr marL="0" indent="0" algn="just">
              <a:lnSpc>
                <a:spcPts val="1600"/>
              </a:lnSpc>
              <a:spcBef>
                <a:spcPts val="800"/>
              </a:spcBef>
              <a:defRPr/>
            </a:pPr>
            <a:r>
              <a:rPr lang="en-US" sz="1200" b="0" dirty="0">
                <a:solidFill>
                  <a:schemeClr val="tx1"/>
                </a:solidFill>
              </a:rPr>
              <a:t>Aerospace Bengaluru facility has been assessed by Airbus, and been found to have world class practices during their Industrial Process Capabilities Assessment. It confirms our best-in-class infrastructure and skilled resources which enable us to meet client expectations, and deliver high quality products supported by robust supply chain and engineering capabilities.</a:t>
            </a:r>
          </a:p>
          <a:p>
            <a:pPr marL="0" indent="0" algn="just">
              <a:lnSpc>
                <a:spcPts val="1600"/>
              </a:lnSpc>
              <a:spcBef>
                <a:spcPts val="800"/>
              </a:spcBef>
              <a:defRPr/>
            </a:pPr>
            <a:r>
              <a:rPr lang="en-US" sz="1200" b="0" dirty="0">
                <a:solidFill>
                  <a:schemeClr val="tx1"/>
                </a:solidFill>
              </a:rPr>
              <a:t>The capital structure of our wholly owned subsidiary, JKM </a:t>
            </a:r>
            <a:r>
              <a:rPr lang="en-US" sz="1200" b="0" dirty="0" err="1">
                <a:solidFill>
                  <a:schemeClr val="tx1"/>
                </a:solidFill>
              </a:rPr>
              <a:t>Ferrotech</a:t>
            </a:r>
            <a:r>
              <a:rPr lang="en-US" sz="1200" b="0" dirty="0">
                <a:solidFill>
                  <a:schemeClr val="tx1"/>
                </a:solidFill>
              </a:rPr>
              <a:t> Limited has been </a:t>
            </a:r>
            <a:r>
              <a:rPr lang="en-US" sz="1200" b="0" dirty="0" err="1">
                <a:solidFill>
                  <a:schemeClr val="tx1"/>
                </a:solidFill>
              </a:rPr>
              <a:t>optimised</a:t>
            </a:r>
            <a:r>
              <a:rPr lang="en-US" sz="1200" b="0" dirty="0">
                <a:solidFill>
                  <a:schemeClr val="tx1"/>
                </a:solidFill>
              </a:rPr>
              <a:t> to seek fresh investment opportunities.”</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Tree>
    <p:extLst>
      <p:ext uri="{BB962C8B-B14F-4D97-AF65-F5344CB8AC3E}">
        <p14:creationId xmlns:p14="http://schemas.microsoft.com/office/powerpoint/2010/main" val="400492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390881"/>
          </a:xfrm>
        </p:spPr>
        <p:txBody>
          <a:bodyPr/>
          <a:lstStyle/>
          <a:p>
            <a:pPr>
              <a:defRPr/>
            </a:pPr>
            <a:r>
              <a:rPr lang="en-US" dirty="0">
                <a:latin typeface="Univers"/>
              </a:rPr>
              <a:t>FINANCIAL </a:t>
            </a:r>
            <a:r>
              <a:rPr lang="en-US" dirty="0">
                <a:solidFill>
                  <a:srgbClr val="B11116"/>
                </a:solidFill>
                <a:latin typeface="Univers"/>
              </a:rPr>
              <a:t>PERFORMANCE SUMMARY</a:t>
            </a:r>
            <a:endParaRPr lang="en-IN" dirty="0">
              <a:solidFill>
                <a:srgbClr val="B11116"/>
              </a:solidFill>
              <a:latin typeface="Univers"/>
            </a:endParaRPr>
          </a:p>
        </p:txBody>
      </p:sp>
      <p:sp>
        <p:nvSpPr>
          <p:cNvPr id="6" name="Text Placeholder 1"/>
          <p:cNvSpPr>
            <a:spLocks noGrp="1"/>
          </p:cNvSpPr>
          <p:nvPr>
            <p:ph type="body" sz="quarter" idx="10"/>
          </p:nvPr>
        </p:nvSpPr>
        <p:spPr>
          <a:xfrm>
            <a:off x="1417319" y="1336936"/>
            <a:ext cx="5003577" cy="351190"/>
          </a:xfrm>
        </p:spPr>
        <p:txBody>
          <a:bodyPr/>
          <a:lstStyle/>
          <a:p>
            <a:pPr>
              <a:defRPr/>
            </a:pPr>
            <a:r>
              <a:rPr lang="en-US" dirty="0">
                <a:latin typeface="Univers"/>
                <a:cs typeface="Times New Roman" panose="02020603050405020304" pitchFamily="18" charset="0"/>
              </a:rPr>
              <a:t>Consolidated Performance Highlights</a:t>
            </a:r>
            <a:endParaRPr lang="en-IN" dirty="0">
              <a:latin typeface="Univers"/>
              <a:cs typeface="Times New Roman" panose="02020603050405020304" pitchFamily="18" charset="0"/>
            </a:endParaRPr>
          </a:p>
        </p:txBody>
      </p:sp>
      <p:sp>
        <p:nvSpPr>
          <p:cNvPr id="7"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i="0" u="none" strike="noStrike" kern="1200" cap="none" spc="0" normalizeH="0" baseline="0" noProof="0" dirty="0">
              <a:ln>
                <a:noFill/>
              </a:ln>
              <a:effectLst/>
              <a:uLnTx/>
              <a:uFillTx/>
              <a:latin typeface="Univers"/>
            </a:endParaRPr>
          </a:p>
        </p:txBody>
      </p:sp>
      <p:sp>
        <p:nvSpPr>
          <p:cNvPr id="13" name="Text Placeholder 1">
            <a:extLst>
              <a:ext uri="{FF2B5EF4-FFF2-40B4-BE49-F238E27FC236}">
                <a16:creationId xmlns:a16="http://schemas.microsoft.com/office/drawing/2014/main" id="{5A0D5FF8-5BF4-4851-8CAA-A1200A6B1EB8}"/>
              </a:ext>
            </a:extLst>
          </p:cNvPr>
          <p:cNvSpPr txBox="1">
            <a:spLocks/>
          </p:cNvSpPr>
          <p:nvPr/>
        </p:nvSpPr>
        <p:spPr>
          <a:xfrm>
            <a:off x="1496290" y="4407042"/>
            <a:ext cx="7286203" cy="1118255"/>
          </a:xfrm>
          <a:prstGeom prst="rect">
            <a:avLst/>
          </a:prstGeom>
        </p:spPr>
        <p:txBody>
          <a:bodyPr wrap="square">
            <a:spAutoFit/>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a:spcBef>
                <a:spcPts val="200"/>
              </a:spcBef>
              <a:spcAft>
                <a:spcPts val="200"/>
              </a:spcAft>
              <a:buFont typeface="Arial" pitchFamily="34" charset="0"/>
              <a:buChar char="•"/>
            </a:pPr>
            <a:r>
              <a:rPr lang="en-US" sz="1200" b="0" dirty="0">
                <a:solidFill>
                  <a:srgbClr val="333333"/>
                </a:solidFill>
                <a:cs typeface="Times New Roman" panose="02020603050405020304" pitchFamily="18" charset="0"/>
              </a:rPr>
              <a:t>9M FY2020 revenues from the Aerospace segment increased by 7.4% y-o-y. Automotive and Metallurgy and Hydraulics segments decreased by 20.1% and 14.8%, respectively on a y-o-y basis.</a:t>
            </a:r>
          </a:p>
          <a:p>
            <a:pPr marL="171450" indent="-171450" algn="just">
              <a:spcBef>
                <a:spcPts val="200"/>
              </a:spcBef>
              <a:spcAft>
                <a:spcPts val="200"/>
              </a:spcAft>
              <a:buFont typeface="Arial" pitchFamily="34" charset="0"/>
              <a:buChar char="•"/>
            </a:pPr>
            <a:r>
              <a:rPr lang="en-US" sz="1200" b="0" dirty="0">
                <a:solidFill>
                  <a:srgbClr val="333333"/>
                </a:solidFill>
                <a:cs typeface="Times New Roman" panose="02020603050405020304" pitchFamily="18" charset="0"/>
              </a:rPr>
              <a:t>9M FY2020 EBITDA increased by 16.9%% y-o-y with margin </a:t>
            </a:r>
            <a:r>
              <a:rPr lang="en-IN" sz="1200" b="0" dirty="0">
                <a:solidFill>
                  <a:srgbClr val="333333"/>
                </a:solidFill>
                <a:cs typeface="Times New Roman" panose="02020603050405020304" pitchFamily="18" charset="0"/>
              </a:rPr>
              <a:t>of 14.9%, increased by 344 bps.</a:t>
            </a:r>
          </a:p>
          <a:p>
            <a:pPr marL="171450" indent="-171450" algn="just">
              <a:spcBef>
                <a:spcPts val="200"/>
              </a:spcBef>
              <a:spcAft>
                <a:spcPts val="200"/>
              </a:spcAft>
              <a:buFont typeface="Arial" pitchFamily="34" charset="0"/>
              <a:buChar char="•"/>
            </a:pPr>
            <a:r>
              <a:rPr lang="en-US" sz="1200" b="0" dirty="0">
                <a:solidFill>
                  <a:srgbClr val="333333"/>
                </a:solidFill>
                <a:cs typeface="Times New Roman" panose="02020603050405020304" pitchFamily="18" charset="0"/>
              </a:rPr>
              <a:t>Adjusted for the impact of IND AS 116, EBITDA for 9M FY2020 would have been Rs. 1,104 million, a decrease of 13.6% y-o-y and at 11.0% margin.</a:t>
            </a:r>
          </a:p>
        </p:txBody>
      </p:sp>
      <p:sp>
        <p:nvSpPr>
          <p:cNvPr id="14" name="TextBox 13">
            <a:extLst>
              <a:ext uri="{FF2B5EF4-FFF2-40B4-BE49-F238E27FC236}">
                <a16:creationId xmlns:a16="http://schemas.microsoft.com/office/drawing/2014/main" id="{C59ACBC1-5D6B-45D8-9B2B-BCCCC27890ED}"/>
              </a:ext>
            </a:extLst>
          </p:cNvPr>
          <p:cNvSpPr txBox="1"/>
          <p:nvPr/>
        </p:nvSpPr>
        <p:spPr>
          <a:xfrm>
            <a:off x="1398396" y="5943512"/>
            <a:ext cx="7476649" cy="553998"/>
          </a:xfrm>
          <a:prstGeom prst="rect">
            <a:avLst/>
          </a:prstGeom>
          <a:noFill/>
        </p:spPr>
        <p:txBody>
          <a:bodyPr wrap="square" rtlCol="0">
            <a:spAutoFit/>
          </a:bodyPr>
          <a:lstStyle/>
          <a:p>
            <a:r>
              <a:rPr lang="en-US" sz="1000" dirty="0"/>
              <a:t>Note: </a:t>
            </a:r>
          </a:p>
          <a:p>
            <a:pPr marL="228600" indent="-228600">
              <a:buFont typeface="+mj-lt"/>
              <a:buAutoNum type="arabicPeriod"/>
            </a:pPr>
            <a:r>
              <a:rPr lang="en-IN" sz="1000" dirty="0"/>
              <a:t>The result / numbers are presented excluding Discontinued operations</a:t>
            </a:r>
          </a:p>
          <a:p>
            <a:pPr marL="228600" indent="-228600">
              <a:buFont typeface="+mj-lt"/>
              <a:buAutoNum type="arabicPeriod"/>
            </a:pPr>
            <a:r>
              <a:rPr lang="en-US" sz="1000" dirty="0"/>
              <a:t>EBITDA adjusted for the impact of IND AS 116 to make it comparable with corresponding period previous year </a:t>
            </a:r>
          </a:p>
        </p:txBody>
      </p:sp>
      <p:graphicFrame>
        <p:nvGraphicFramePr>
          <p:cNvPr id="9" name="Table 8">
            <a:extLst>
              <a:ext uri="{FF2B5EF4-FFF2-40B4-BE49-F238E27FC236}">
                <a16:creationId xmlns:a16="http://schemas.microsoft.com/office/drawing/2014/main" id="{DFEFC984-9363-47CD-BEB6-3271697F79AE}"/>
              </a:ext>
            </a:extLst>
          </p:cNvPr>
          <p:cNvGraphicFramePr>
            <a:graphicFrameLocks noGrp="1"/>
          </p:cNvGraphicFramePr>
          <p:nvPr>
            <p:extLst>
              <p:ext uri="{D42A27DB-BD31-4B8C-83A1-F6EECF244321}">
                <p14:modId xmlns:p14="http://schemas.microsoft.com/office/powerpoint/2010/main" val="1271832880"/>
              </p:ext>
            </p:extLst>
          </p:nvPr>
        </p:nvGraphicFramePr>
        <p:xfrm>
          <a:off x="1496290" y="1664211"/>
          <a:ext cx="7498619" cy="2699468"/>
        </p:xfrm>
        <a:graphic>
          <a:graphicData uri="http://schemas.openxmlformats.org/drawingml/2006/table">
            <a:tbl>
              <a:tblPr firstRow="1" bandRow="1">
                <a:tableStyleId>{073A0DAA-6AF3-43AB-8588-CEC1D06C72B9}</a:tableStyleId>
              </a:tblPr>
              <a:tblGrid>
                <a:gridCol w="1612131">
                  <a:extLst>
                    <a:ext uri="{9D8B030D-6E8A-4147-A177-3AD203B41FA5}">
                      <a16:colId xmlns:a16="http://schemas.microsoft.com/office/drawing/2014/main" val="20000"/>
                    </a:ext>
                  </a:extLst>
                </a:gridCol>
                <a:gridCol w="735811">
                  <a:extLst>
                    <a:ext uri="{9D8B030D-6E8A-4147-A177-3AD203B41FA5}">
                      <a16:colId xmlns:a16="http://schemas.microsoft.com/office/drawing/2014/main" val="20001"/>
                    </a:ext>
                  </a:extLst>
                </a:gridCol>
                <a:gridCol w="735811">
                  <a:extLst>
                    <a:ext uri="{9D8B030D-6E8A-4147-A177-3AD203B41FA5}">
                      <a16:colId xmlns:a16="http://schemas.microsoft.com/office/drawing/2014/main" val="20002"/>
                    </a:ext>
                  </a:extLst>
                </a:gridCol>
                <a:gridCol w="735811">
                  <a:extLst>
                    <a:ext uri="{9D8B030D-6E8A-4147-A177-3AD203B41FA5}">
                      <a16:colId xmlns:a16="http://schemas.microsoft.com/office/drawing/2014/main" val="20003"/>
                    </a:ext>
                  </a:extLst>
                </a:gridCol>
                <a:gridCol w="735811">
                  <a:extLst>
                    <a:ext uri="{9D8B030D-6E8A-4147-A177-3AD203B41FA5}">
                      <a16:colId xmlns:a16="http://schemas.microsoft.com/office/drawing/2014/main" val="20004"/>
                    </a:ext>
                  </a:extLst>
                </a:gridCol>
                <a:gridCol w="735811">
                  <a:extLst>
                    <a:ext uri="{9D8B030D-6E8A-4147-A177-3AD203B41FA5}">
                      <a16:colId xmlns:a16="http://schemas.microsoft.com/office/drawing/2014/main" val="20005"/>
                    </a:ext>
                  </a:extLst>
                </a:gridCol>
                <a:gridCol w="735811">
                  <a:extLst>
                    <a:ext uri="{9D8B030D-6E8A-4147-A177-3AD203B41FA5}">
                      <a16:colId xmlns:a16="http://schemas.microsoft.com/office/drawing/2014/main" val="2949838965"/>
                    </a:ext>
                  </a:extLst>
                </a:gridCol>
                <a:gridCol w="735811">
                  <a:extLst>
                    <a:ext uri="{9D8B030D-6E8A-4147-A177-3AD203B41FA5}">
                      <a16:colId xmlns:a16="http://schemas.microsoft.com/office/drawing/2014/main" val="3074012020"/>
                    </a:ext>
                  </a:extLst>
                </a:gridCol>
                <a:gridCol w="735811">
                  <a:extLst>
                    <a:ext uri="{9D8B030D-6E8A-4147-A177-3AD203B41FA5}">
                      <a16:colId xmlns:a16="http://schemas.microsoft.com/office/drawing/2014/main" val="273873226"/>
                    </a:ext>
                  </a:extLst>
                </a:gridCol>
              </a:tblGrid>
              <a:tr h="216894">
                <a:tc rowSpan="3">
                  <a:txBody>
                    <a:bodyPr/>
                    <a:lstStyle/>
                    <a:p>
                      <a:pPr algn="l" fontAlgn="ctr"/>
                      <a:r>
                        <a:rPr lang="en-US" sz="1000" b="1" u="none" strike="noStrike" dirty="0">
                          <a:solidFill>
                            <a:schemeClr val="bg1"/>
                          </a:solidFill>
                          <a:latin typeface="Univers" panose="020B0503020202020204" pitchFamily="34" charset="0"/>
                        </a:rPr>
                        <a:t>Rs. Million</a:t>
                      </a:r>
                      <a:endParaRPr lang="en-US" sz="1000" b="1" i="0" u="none" strike="noStrike" dirty="0">
                        <a:solidFill>
                          <a:schemeClr val="bg1"/>
                        </a:solidFill>
                        <a:latin typeface="Univers" panose="020B0503020202020204" pitchFamily="34"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2" gridSpan="2">
                  <a:txBody>
                    <a:bodyPr/>
                    <a:lstStyle/>
                    <a:p>
                      <a:pPr algn="ctr" fontAlgn="ctr"/>
                      <a:r>
                        <a:rPr lang="en-US" sz="1000" b="1" u="none" strike="noStrike" dirty="0">
                          <a:solidFill>
                            <a:schemeClr val="bg1"/>
                          </a:solidFill>
                          <a:latin typeface="Univers" panose="020B0503020202020204" pitchFamily="34" charset="0"/>
                        </a:rPr>
                        <a:t>Q3</a:t>
                      </a:r>
                      <a:endParaRPr lang="en-US" sz="100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2" hMerge="1">
                  <a:txBody>
                    <a:bodyPr/>
                    <a:lstStyle/>
                    <a:p>
                      <a:endParaRPr lang="en-US"/>
                    </a:p>
                  </a:txBody>
                  <a:tcPr/>
                </a:tc>
                <a:tc rowSpan="3">
                  <a:txBody>
                    <a:bodyPr/>
                    <a:lstStyle/>
                    <a:p>
                      <a:pPr algn="ctr" fontAlgn="ctr"/>
                      <a:r>
                        <a:rPr lang="en-US" sz="1000" b="1" i="1" u="none" strike="noStrike" dirty="0">
                          <a:solidFill>
                            <a:schemeClr val="bg1"/>
                          </a:solidFill>
                          <a:latin typeface="Univers" panose="020B0503020202020204" pitchFamily="34" charset="0"/>
                        </a:rPr>
                        <a:t>y-o-y </a:t>
                      </a:r>
                    </a:p>
                    <a:p>
                      <a:pPr algn="ctr" fontAlgn="ctr"/>
                      <a:r>
                        <a:rPr lang="en-US" sz="1000" b="1" i="1" u="none" strike="noStrike" dirty="0">
                          <a:solidFill>
                            <a:schemeClr val="bg1"/>
                          </a:solidFill>
                          <a:latin typeface="Univers" panose="020B0503020202020204" pitchFamily="34" charset="0"/>
                        </a:rPr>
                        <a:t>Growth</a:t>
                      </a:r>
                      <a:r>
                        <a:rPr lang="en-US" sz="1000" b="1" i="1" u="none" strike="noStrike" baseline="0" dirty="0">
                          <a:solidFill>
                            <a:schemeClr val="bg1"/>
                          </a:solidFill>
                          <a:latin typeface="Univers" panose="020B0503020202020204" pitchFamily="34" charset="0"/>
                        </a:rPr>
                        <a:t> </a:t>
                      </a:r>
                      <a:r>
                        <a:rPr lang="en-US" sz="1000" b="1" i="1" u="none" strike="noStrike" dirty="0">
                          <a:solidFill>
                            <a:schemeClr val="bg1"/>
                          </a:solidFill>
                          <a:latin typeface="Univers" panose="020B0503020202020204" pitchFamily="34" charset="0"/>
                        </a:rPr>
                        <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2">
                  <a:txBody>
                    <a:bodyPr/>
                    <a:lstStyle/>
                    <a:p>
                      <a:pPr algn="ctr" fontAlgn="ctr"/>
                      <a:r>
                        <a:rPr lang="en-US" sz="1000" b="1" i="0" u="none" strike="noStrike" dirty="0">
                          <a:solidFill>
                            <a:schemeClr val="bg1"/>
                          </a:solidFill>
                          <a:latin typeface="Univers" panose="020B0503020202020204" pitchFamily="34" charset="0"/>
                        </a:rPr>
                        <a:t>Q2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3">
                  <a:txBody>
                    <a:bodyPr/>
                    <a:lstStyle/>
                    <a:p>
                      <a:pPr algn="ctr" fontAlgn="ctr"/>
                      <a:r>
                        <a:rPr lang="en-US" sz="1000" b="1" i="1" u="none" strike="noStrike" dirty="0">
                          <a:solidFill>
                            <a:schemeClr val="bg1"/>
                          </a:solidFill>
                          <a:latin typeface="Univers" panose="020B0503020202020204" pitchFamily="34" charset="0"/>
                        </a:rPr>
                        <a:t>q-o-q </a:t>
                      </a:r>
                    </a:p>
                    <a:p>
                      <a:pPr algn="ctr" fontAlgn="ctr"/>
                      <a:r>
                        <a:rPr lang="en-US" sz="1000" b="1" i="1" u="none" strike="noStrike" dirty="0">
                          <a:solidFill>
                            <a:schemeClr val="bg1"/>
                          </a:solidFill>
                          <a:latin typeface="Univers" panose="020B0503020202020204" pitchFamily="34" charset="0"/>
                        </a:rPr>
                        <a:t>Growth</a:t>
                      </a:r>
                      <a:r>
                        <a:rPr lang="en-US" sz="1000" b="1" i="1" u="none" strike="noStrike" baseline="0" dirty="0">
                          <a:solidFill>
                            <a:schemeClr val="bg1"/>
                          </a:solidFill>
                          <a:latin typeface="Univers" panose="020B0503020202020204" pitchFamily="34" charset="0"/>
                        </a:rPr>
                        <a:t> </a:t>
                      </a:r>
                      <a:r>
                        <a:rPr lang="en-US" sz="1000" b="1" i="1" u="none" strike="noStrike" dirty="0">
                          <a:solidFill>
                            <a:schemeClr val="bg1"/>
                          </a:solidFill>
                          <a:latin typeface="Univers" panose="020B0503020202020204" pitchFamily="34" charset="0"/>
                        </a:rPr>
                        <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gridSpan="2">
                  <a:txBody>
                    <a:bodyPr/>
                    <a:lstStyle/>
                    <a:p>
                      <a:pPr algn="ctr" fontAlgn="ctr"/>
                      <a:r>
                        <a:rPr lang="en-US" sz="1000" b="1" u="none" strike="noStrike" dirty="0">
                          <a:solidFill>
                            <a:schemeClr val="bg1"/>
                          </a:solidFill>
                          <a:latin typeface="Univers" panose="020B0503020202020204" pitchFamily="34" charset="0"/>
                        </a:rPr>
                        <a:t>9M</a:t>
                      </a:r>
                      <a:endParaRPr lang="en-US" sz="100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rowSpan="3">
                  <a:txBody>
                    <a:bodyPr/>
                    <a:lstStyle/>
                    <a:p>
                      <a:pPr algn="ctr" fontAlgn="ctr"/>
                      <a:r>
                        <a:rPr lang="en-US" sz="1000" b="1" i="1" u="none" strike="noStrike" dirty="0">
                          <a:solidFill>
                            <a:schemeClr val="bg1"/>
                          </a:solidFill>
                          <a:latin typeface="Univers" panose="020B0503020202020204" pitchFamily="34" charset="0"/>
                        </a:rPr>
                        <a:t>y-o-y </a:t>
                      </a:r>
                    </a:p>
                    <a:p>
                      <a:pPr algn="ctr" fontAlgn="ctr"/>
                      <a:r>
                        <a:rPr lang="en-US" sz="1000" b="1" i="1" u="none" strike="noStrike" dirty="0">
                          <a:solidFill>
                            <a:schemeClr val="bg1"/>
                          </a:solidFill>
                          <a:latin typeface="Univers" panose="020B0503020202020204" pitchFamily="34" charset="0"/>
                        </a:rPr>
                        <a:t>Growth</a:t>
                      </a:r>
                      <a:r>
                        <a:rPr lang="en-US" sz="1000" b="1" i="1" u="none" strike="noStrike" baseline="0" dirty="0">
                          <a:solidFill>
                            <a:schemeClr val="bg1"/>
                          </a:solidFill>
                          <a:latin typeface="Univers" panose="020B0503020202020204" pitchFamily="34" charset="0"/>
                        </a:rPr>
                        <a:t> </a:t>
                      </a:r>
                      <a:r>
                        <a:rPr lang="en-US" sz="1000" b="1" i="1" u="none" strike="noStrike" dirty="0">
                          <a:solidFill>
                            <a:schemeClr val="bg1"/>
                          </a:solidFill>
                          <a:latin typeface="Univers" panose="020B0503020202020204" pitchFamily="34" charset="0"/>
                        </a:rPr>
                        <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0">
                <a:tc vMerge="1">
                  <a:txBody>
                    <a:bodyPr/>
                    <a:lstStyle/>
                    <a:p>
                      <a:endParaRPr lang="en-US"/>
                    </a:p>
                  </a:txBody>
                  <a:tcPr/>
                </a:tc>
                <a:tc gridSpan="2" vMerge="1">
                  <a:txBody>
                    <a:bodyPr/>
                    <a:lstStyle/>
                    <a:p>
                      <a:pPr algn="ctr" fontAlgn="ctr"/>
                      <a:endParaRPr lang="en-US" sz="1000" b="1" i="0" u="none" strike="noStrike" dirty="0">
                        <a:solidFill>
                          <a:schemeClr val="bg1"/>
                        </a:solidFill>
                        <a:latin typeface="Univers" panose="020B0503020202020204"/>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vMerge="1">
                  <a:txBody>
                    <a:bodyPr/>
                    <a:lstStyle/>
                    <a:p>
                      <a:endParaRPr lang="en-US"/>
                    </a:p>
                  </a:txBody>
                  <a:tcPr/>
                </a:tc>
                <a:tc vMerge="1">
                  <a:txBody>
                    <a:bodyPr/>
                    <a:lstStyle/>
                    <a:p>
                      <a:endParaRPr lang="en-US"/>
                    </a:p>
                  </a:txBody>
                  <a:tcPr/>
                </a:tc>
                <a:tc vMerge="1">
                  <a:txBody>
                    <a:bodyPr/>
                    <a:lstStyle/>
                    <a:p>
                      <a:pPr algn="ctr" fontAlgn="ctr"/>
                      <a:endParaRPr lang="en-US" sz="1000" b="1" i="0" u="none" strike="noStrike" dirty="0">
                        <a:solidFill>
                          <a:schemeClr val="bg1"/>
                        </a:solidFill>
                        <a:latin typeface="Univers" panose="020B0503020202020204"/>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vMerge="1">
                  <a:txBody>
                    <a:bodyPr/>
                    <a:lstStyle/>
                    <a:p>
                      <a:endParaRPr lang="en-US"/>
                    </a:p>
                  </a:txBody>
                  <a:tcPr/>
                </a:tc>
                <a:tc rowSpan="2">
                  <a:txBody>
                    <a:bodyPr/>
                    <a:lstStyle/>
                    <a:p>
                      <a:pPr marL="0" algn="ctr" defTabSz="914400" rtl="0" eaLnBrk="1" fontAlgn="ctr" latinLnBrk="0" hangingPunct="1"/>
                      <a:r>
                        <a:rPr lang="en-US" sz="1000" b="1" u="none" strike="noStrike" kern="1200" dirty="0">
                          <a:solidFill>
                            <a:schemeClr val="bg1"/>
                          </a:solidFill>
                          <a:latin typeface="Univers" panose="020B0503020202020204" pitchFamily="34" charset="0"/>
                          <a:ea typeface="+mn-ea"/>
                          <a:cs typeface="+mn-cs"/>
                        </a:rPr>
                        <a:t>FY20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76767"/>
                    </a:solidFill>
                  </a:tcPr>
                </a:tc>
                <a:tc rowSpan="2">
                  <a:txBody>
                    <a:bodyPr/>
                    <a:lstStyle/>
                    <a:p>
                      <a:pPr marL="0" algn="ctr" defTabSz="914400" rtl="0" eaLnBrk="1" fontAlgn="ctr" latinLnBrk="0" hangingPunct="1"/>
                      <a:r>
                        <a:rPr lang="en-US" sz="1000" b="1" u="none" strike="noStrike" kern="1200" dirty="0">
                          <a:solidFill>
                            <a:schemeClr val="bg1"/>
                          </a:solidFill>
                          <a:latin typeface="Univers" panose="020B0503020202020204" pitchFamily="34" charset="0"/>
                          <a:ea typeface="+mn-ea"/>
                          <a:cs typeface="+mn-cs"/>
                        </a:rPr>
                        <a:t>FY19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76767"/>
                    </a:solidFill>
                  </a:tcPr>
                </a:tc>
                <a:tc vMerge="1">
                  <a:txBody>
                    <a:bodyPr/>
                    <a:lstStyle/>
                    <a:p>
                      <a:endParaRPr lang="en-US"/>
                    </a:p>
                  </a:txBody>
                  <a:tcPr/>
                </a:tc>
                <a:extLst>
                  <a:ext uri="{0D108BD9-81ED-4DB2-BD59-A6C34878D82A}">
                    <a16:rowId xmlns:a16="http://schemas.microsoft.com/office/drawing/2014/main" val="1430160648"/>
                  </a:ext>
                </a:extLst>
              </a:tr>
              <a:tr h="216894">
                <a:tc vMerge="1">
                  <a:txBody>
                    <a:bodyPr/>
                    <a:lstStyle/>
                    <a:p>
                      <a:endParaRPr lang="en-US"/>
                    </a:p>
                  </a:txBody>
                  <a:tcPr/>
                </a:tc>
                <a:tc>
                  <a:txBody>
                    <a:bodyPr/>
                    <a:lstStyle/>
                    <a:p>
                      <a:pPr algn="ctr" fontAlgn="ctr"/>
                      <a:r>
                        <a:rPr lang="en-US" sz="1000" b="1" u="none" strike="noStrike" dirty="0">
                          <a:solidFill>
                            <a:schemeClr val="bg1"/>
                          </a:solidFill>
                          <a:latin typeface="Univers" panose="020B0503020202020204" pitchFamily="34" charset="0"/>
                        </a:rPr>
                        <a:t>FY20</a:t>
                      </a:r>
                      <a:endParaRPr lang="en-US" sz="100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fontAlgn="ctr"/>
                      <a:r>
                        <a:rPr lang="en-US" sz="1000" b="1" u="none" strike="noStrike" dirty="0">
                          <a:solidFill>
                            <a:schemeClr val="bg1"/>
                          </a:solidFill>
                          <a:latin typeface="Univers" panose="020B0503020202020204" pitchFamily="34" charset="0"/>
                        </a:rPr>
                        <a:t>FY19</a:t>
                      </a:r>
                      <a:endParaRPr lang="en-US" sz="1000" b="1" i="0" u="none" strike="noStrike" dirty="0">
                        <a:solidFill>
                          <a:schemeClr val="bg1"/>
                        </a:solidFill>
                        <a:latin typeface="Univers" panose="020B0503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vMerge="1">
                  <a:txBody>
                    <a:bodyPr/>
                    <a:lstStyle/>
                    <a:p>
                      <a:endParaRPr lang="en-US"/>
                    </a:p>
                  </a:txBody>
                  <a:tcPr/>
                </a:tc>
                <a:tc>
                  <a:txBody>
                    <a:bodyPr/>
                    <a:lstStyle/>
                    <a:p>
                      <a:pPr algn="ctr" fontAlgn="ctr"/>
                      <a:r>
                        <a:rPr lang="en-US" sz="1000" b="1" i="0" u="none" strike="noStrike" dirty="0">
                          <a:solidFill>
                            <a:schemeClr val="bg1"/>
                          </a:solidFill>
                          <a:latin typeface="Univers" panose="020B0503020202020204" pitchFamily="34" charset="0"/>
                        </a:rPr>
                        <a:t>FY20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vMerge="1">
                  <a:txBody>
                    <a:bodyPr/>
                    <a:lstStyle/>
                    <a:p>
                      <a:endParaRPr lang="en-IN"/>
                    </a:p>
                  </a:txBody>
                  <a:tcPr/>
                </a:tc>
                <a:tc vMerge="1">
                  <a:txBody>
                    <a:bodyPr/>
                    <a:lstStyle/>
                    <a:p>
                      <a:pPr algn="ctr" fontAlgn="ctr"/>
                      <a:r>
                        <a:rPr lang="en-US" sz="1000" b="1" u="none" strike="noStrike" dirty="0">
                          <a:solidFill>
                            <a:schemeClr val="bg1"/>
                          </a:solidFill>
                          <a:latin typeface="Univers" panose="020B0503020202020204"/>
                        </a:rPr>
                        <a:t>FY19</a:t>
                      </a:r>
                      <a:endParaRPr lang="en-US" sz="1000" b="1" i="0" u="none" strike="noStrike" dirty="0">
                        <a:solidFill>
                          <a:schemeClr val="bg1"/>
                        </a:solidFill>
                        <a:latin typeface="Univers" panose="020B0503020202020204"/>
                      </a:endParaRPr>
                    </a:p>
                  </a:txBody>
                  <a:tcPr marL="45720" marR="45720" anchor="ctr">
                    <a:solidFill>
                      <a:srgbClr val="676767"/>
                    </a:solidFill>
                  </a:tcPr>
                </a:tc>
                <a:tc vMerge="1">
                  <a:txBody>
                    <a:bodyPr/>
                    <a:lstStyle/>
                    <a:p>
                      <a:pPr algn="ctr" fontAlgn="ctr"/>
                      <a:r>
                        <a:rPr lang="en-US" sz="1000" b="1" u="none" strike="noStrike" dirty="0">
                          <a:solidFill>
                            <a:schemeClr val="bg1"/>
                          </a:solidFill>
                          <a:latin typeface="Univers" panose="020B0503020202020204"/>
                        </a:rPr>
                        <a:t>FY18</a:t>
                      </a:r>
                      <a:endParaRPr lang="en-US" sz="1000" b="1" i="0" u="none" strike="noStrike" dirty="0">
                        <a:solidFill>
                          <a:schemeClr val="bg1"/>
                        </a:solidFill>
                        <a:latin typeface="Univers" panose="020B0503020202020204"/>
                      </a:endParaRPr>
                    </a:p>
                  </a:txBody>
                  <a:tcPr marL="45720" marR="45720" anchor="ctr">
                    <a:solidFill>
                      <a:srgbClr val="676767"/>
                    </a:solidFill>
                  </a:tcPr>
                </a:tc>
                <a:tc vMerge="1">
                  <a:txBody>
                    <a:bodyPr/>
                    <a:lstStyle/>
                    <a:p>
                      <a:endParaRPr lang="en-US"/>
                    </a:p>
                  </a:txBody>
                  <a:tcPr/>
                </a:tc>
                <a:extLst>
                  <a:ext uri="{0D108BD9-81ED-4DB2-BD59-A6C34878D82A}">
                    <a16:rowId xmlns:a16="http://schemas.microsoft.com/office/drawing/2014/main" val="10001"/>
                  </a:ext>
                </a:extLst>
              </a:tr>
              <a:tr h="227085">
                <a:tc>
                  <a:txBody>
                    <a:bodyPr/>
                    <a:lstStyle/>
                    <a:p>
                      <a:pPr marL="87313" indent="0" algn="l" fontAlgn="ctr"/>
                      <a:r>
                        <a:rPr lang="en-IN" sz="1000" b="0" i="0" u="none" strike="noStrike" dirty="0">
                          <a:solidFill>
                            <a:schemeClr val="tx1"/>
                          </a:solidFill>
                          <a:latin typeface="Univers" panose="020B0503020202020204" pitchFamily="34" charset="0"/>
                        </a:rPr>
                        <a:t>Revenue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3,078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3,666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3,205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10,030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11,154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6894">
                <a:tc>
                  <a:txBody>
                    <a:bodyPr/>
                    <a:lstStyle/>
                    <a:p>
                      <a:pPr marL="87313" indent="0" algn="l" fontAlgn="ctr"/>
                      <a:r>
                        <a:rPr lang="en-IN" sz="1000" b="0" i="0" u="none" strike="noStrike" dirty="0">
                          <a:solidFill>
                            <a:schemeClr val="tx1"/>
                          </a:solidFill>
                          <a:latin typeface="Univers" panose="020B0503020202020204" pitchFamily="34" charset="0"/>
                        </a:rPr>
                        <a:t>EBITDA</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443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439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476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1,495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1,278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16.9%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894">
                <a:tc>
                  <a:txBody>
                    <a:bodyPr/>
                    <a:lstStyle/>
                    <a:p>
                      <a:pPr marL="273050" indent="0" algn="l" fontAlgn="ctr"/>
                      <a:r>
                        <a:rPr lang="en-IN" sz="1000" b="0" i="1" u="none" strike="noStrike" dirty="0">
                          <a:solidFill>
                            <a:schemeClr val="tx1"/>
                          </a:solidFill>
                          <a:latin typeface="Univers" panose="020B0503020202020204" pitchFamily="34" charset="0"/>
                        </a:rPr>
                        <a:t>Margin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6894">
                <a:tc>
                  <a:txBody>
                    <a:bodyPr/>
                    <a:lstStyle/>
                    <a:p>
                      <a:pPr marL="87313" indent="0" algn="l" fontAlgn="ctr"/>
                      <a:r>
                        <a:rPr lang="en-IN" sz="1000" b="0" i="0" u="none" strike="noStrike" dirty="0">
                          <a:solidFill>
                            <a:schemeClr val="tx1"/>
                          </a:solidFill>
                          <a:latin typeface="Univers" panose="020B0503020202020204" pitchFamily="34" charset="0"/>
                        </a:rPr>
                        <a:t>Profit Before Tax (PBT)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nm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86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nm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250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382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(34.6)%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3495375"/>
                  </a:ext>
                </a:extLst>
              </a:tr>
              <a:tr h="216894">
                <a:tc>
                  <a:txBody>
                    <a:bodyPr/>
                    <a:lstStyle/>
                    <a:p>
                      <a:pPr marL="87313" indent="0" algn="l" fontAlgn="ctr"/>
                      <a:r>
                        <a:rPr lang="en-IN" sz="1000" b="0" i="0" u="none" strike="noStrike" dirty="0">
                          <a:solidFill>
                            <a:schemeClr val="tx1"/>
                          </a:solidFill>
                          <a:latin typeface="Univers" panose="020B0503020202020204" pitchFamily="34" charset="0"/>
                        </a:rPr>
                        <a:t>Profit After Tax (PAT)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124.0%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94.1%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297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219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35.7%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6894">
                <a:tc>
                  <a:txBody>
                    <a:bodyPr/>
                    <a:lstStyle/>
                    <a:p>
                      <a:pPr marL="273050" indent="0" algn="l" fontAlgn="ctr"/>
                      <a:r>
                        <a:rPr lang="en-IN" sz="1000" b="0" i="1" u="none" strike="noStrike" dirty="0">
                          <a:solidFill>
                            <a:schemeClr val="tx1"/>
                          </a:solidFill>
                          <a:latin typeface="Univers" panose="020B0503020202020204" pitchFamily="34" charset="0"/>
                        </a:rPr>
                        <a:t>Margin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6894">
                <a:tc>
                  <a:txBody>
                    <a:bodyPr/>
                    <a:lstStyle/>
                    <a:p>
                      <a:pPr marL="87313" marR="0" indent="0" algn="l" defTabSz="914400" rtl="0" eaLnBrk="1" fontAlgn="ctr" latinLnBrk="0" hangingPunct="1">
                        <a:lnSpc>
                          <a:spcPct val="100000"/>
                        </a:lnSpc>
                        <a:spcBef>
                          <a:spcPts val="0"/>
                        </a:spcBef>
                        <a:spcAft>
                          <a:spcPts val="0"/>
                        </a:spcAft>
                        <a:buClrTx/>
                        <a:buSzTx/>
                        <a:buFontTx/>
                        <a:buNone/>
                        <a:tabLst/>
                        <a:defRPr/>
                      </a:pPr>
                      <a:r>
                        <a:rPr lang="en-IN" sz="1000" b="0" i="0" u="none" strike="noStrike" dirty="0">
                          <a:solidFill>
                            <a:schemeClr val="tx1"/>
                          </a:solidFill>
                          <a:latin typeface="Univers" panose="020B0503020202020204" pitchFamily="34" charset="0"/>
                        </a:rPr>
                        <a:t>Basic EPS (Rs.)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20.14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8.99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124.0%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10.74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rgbClr val="000000"/>
                          </a:solidFill>
                          <a:effectLst/>
                          <a:latin typeface="Univers" panose="020B0503020202020204"/>
                        </a:rPr>
                        <a:t>87.5%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46.91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rgbClr val="000000"/>
                          </a:solidFill>
                          <a:effectLst/>
                          <a:latin typeface="Univers" panose="020B0503020202020204"/>
                        </a:rPr>
                        <a:t>34.56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dirty="0">
                          <a:solidFill>
                            <a:srgbClr val="000000"/>
                          </a:solidFill>
                          <a:effectLst/>
                          <a:latin typeface="Univers" panose="020B0503020202020204"/>
                        </a:rPr>
                        <a:t>35.7%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6894">
                <a:tc>
                  <a:txBody>
                    <a:bodyPr/>
                    <a:lstStyle/>
                    <a:p>
                      <a:pPr marL="87313" marR="0" indent="0" algn="l" defTabSz="914400" rtl="0" eaLnBrk="1" fontAlgn="ctr" latinLnBrk="0" hangingPunct="1">
                        <a:lnSpc>
                          <a:spcPts val="800"/>
                        </a:lnSpc>
                        <a:spcBef>
                          <a:spcPts val="0"/>
                        </a:spcBef>
                        <a:spcAft>
                          <a:spcPts val="0"/>
                        </a:spcAft>
                        <a:buClrTx/>
                        <a:buSzTx/>
                        <a:buFontTx/>
                        <a:buNone/>
                        <a:tabLst/>
                        <a:defRPr/>
                      </a:pPr>
                      <a:r>
                        <a:rPr lang="en-IN" sz="1000" b="0" i="0" u="none" strike="noStrike" dirty="0">
                          <a:solidFill>
                            <a:schemeClr val="tx1"/>
                          </a:solidFill>
                          <a:latin typeface="Univers" panose="020B0503020202020204" pitchFamily="34" charset="0"/>
                        </a:rPr>
                        <a:t>Adjusted EBITDA</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chemeClr val="tx1"/>
                          </a:solidFill>
                          <a:effectLst/>
                          <a:latin typeface="Univers" panose="020B0503020202020204"/>
                        </a:rPr>
                        <a:t>309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chemeClr val="tx1"/>
                          </a:solidFill>
                          <a:effectLst/>
                          <a:latin typeface="Univers" panose="020B0503020202020204"/>
                        </a:rPr>
                        <a:t>439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dirty="0">
                          <a:solidFill>
                            <a:schemeClr val="tx1"/>
                          </a:solidFill>
                          <a:effectLst/>
                          <a:latin typeface="Univers" panose="020B0503020202020204"/>
                        </a:rPr>
                        <a:t>(29.6)%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chemeClr val="tx1"/>
                          </a:solidFill>
                          <a:effectLst/>
                          <a:latin typeface="Univers" panose="020B0503020202020204"/>
                        </a:rPr>
                        <a:t>346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(10.8)%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chemeClr val="tx1"/>
                          </a:solidFill>
                          <a:effectLst/>
                          <a:latin typeface="Univers" panose="020B0503020202020204"/>
                        </a:rPr>
                        <a:t>1,104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a:solidFill>
                            <a:schemeClr val="tx1"/>
                          </a:solidFill>
                          <a:effectLst/>
                          <a:latin typeface="Univers" panose="020B0503020202020204"/>
                        </a:rPr>
                        <a:t>1,278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(13.6)%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876254"/>
                  </a:ext>
                </a:extLst>
              </a:tr>
              <a:tr h="216894">
                <a:tc>
                  <a:txBody>
                    <a:bodyPr/>
                    <a:lstStyle/>
                    <a:p>
                      <a:pPr marL="87313" marR="0" lvl="0" indent="0" algn="l" defTabSz="914400" rtl="0" eaLnBrk="1" fontAlgn="ctr" latinLnBrk="0" hangingPunct="1">
                        <a:lnSpc>
                          <a:spcPts val="800"/>
                        </a:lnSpc>
                        <a:spcBef>
                          <a:spcPts val="0"/>
                        </a:spcBef>
                        <a:spcAft>
                          <a:spcPts val="0"/>
                        </a:spcAft>
                        <a:buClrTx/>
                        <a:buSzTx/>
                        <a:buFontTx/>
                        <a:buNone/>
                        <a:tabLst/>
                        <a:defRPr/>
                      </a:pPr>
                      <a:r>
                        <a:rPr lang="en-IN" sz="1000" b="0" i="1" u="none" strike="noStrike" dirty="0">
                          <a:solidFill>
                            <a:schemeClr val="tx1"/>
                          </a:solidFill>
                          <a:latin typeface="Univers" panose="020B0503020202020204" pitchFamily="34" charset="0"/>
                        </a:rPr>
                        <a:t>      Margin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10.0%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12.0%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dirty="0">
                          <a:solidFill>
                            <a:schemeClr val="tx1"/>
                          </a:solidFill>
                          <a:effectLst/>
                          <a:latin typeface="Univers" panose="020B0503020202020204"/>
                        </a:rPr>
                        <a:t>10.8%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11.0%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a:solidFill>
                            <a:schemeClr val="tx1"/>
                          </a:solidFill>
                          <a:effectLst/>
                          <a:latin typeface="Univers" panose="020B0503020202020204"/>
                        </a:rPr>
                        <a:t>11.5%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1" u="none" strike="noStrike" dirty="0">
                          <a:solidFill>
                            <a:schemeClr val="tx1"/>
                          </a:solidFill>
                          <a:effectLst/>
                          <a:latin typeface="Univers" panose="020B0503020202020204"/>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642854"/>
                  </a:ext>
                </a:extLst>
              </a:tr>
            </a:tbl>
          </a:graphicData>
        </a:graphic>
      </p:graphicFrame>
    </p:spTree>
    <p:extLst>
      <p:ext uri="{BB962C8B-B14F-4D97-AF65-F5344CB8AC3E}">
        <p14:creationId xmlns:p14="http://schemas.microsoft.com/office/powerpoint/2010/main" val="304992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F428F90-2E2E-45B6-8A99-7A89075FB52E}"/>
              </a:ext>
            </a:extLst>
          </p:cNvPr>
          <p:cNvGraphicFramePr>
            <a:graphicFrameLocks noGrp="1"/>
          </p:cNvGraphicFramePr>
          <p:nvPr>
            <p:extLst>
              <p:ext uri="{D42A27DB-BD31-4B8C-83A1-F6EECF244321}">
                <p14:modId xmlns:p14="http://schemas.microsoft.com/office/powerpoint/2010/main" val="812302346"/>
              </p:ext>
            </p:extLst>
          </p:nvPr>
        </p:nvGraphicFramePr>
        <p:xfrm>
          <a:off x="1521617" y="1648483"/>
          <a:ext cx="7016893" cy="1139622"/>
        </p:xfrm>
        <a:graphic>
          <a:graphicData uri="http://schemas.openxmlformats.org/drawingml/2006/table">
            <a:tbl>
              <a:tblPr/>
              <a:tblGrid>
                <a:gridCol w="1447315">
                  <a:extLst>
                    <a:ext uri="{9D8B030D-6E8A-4147-A177-3AD203B41FA5}">
                      <a16:colId xmlns:a16="http://schemas.microsoft.com/office/drawing/2014/main" val="1174478886"/>
                    </a:ext>
                  </a:extLst>
                </a:gridCol>
                <a:gridCol w="795654">
                  <a:extLst>
                    <a:ext uri="{9D8B030D-6E8A-4147-A177-3AD203B41FA5}">
                      <a16:colId xmlns:a16="http://schemas.microsoft.com/office/drawing/2014/main" val="2573173172"/>
                    </a:ext>
                  </a:extLst>
                </a:gridCol>
                <a:gridCol w="795654">
                  <a:extLst>
                    <a:ext uri="{9D8B030D-6E8A-4147-A177-3AD203B41FA5}">
                      <a16:colId xmlns:a16="http://schemas.microsoft.com/office/drawing/2014/main" val="3848977343"/>
                    </a:ext>
                  </a:extLst>
                </a:gridCol>
                <a:gridCol w="795654">
                  <a:extLst>
                    <a:ext uri="{9D8B030D-6E8A-4147-A177-3AD203B41FA5}">
                      <a16:colId xmlns:a16="http://schemas.microsoft.com/office/drawing/2014/main" val="971871599"/>
                    </a:ext>
                  </a:extLst>
                </a:gridCol>
                <a:gridCol w="795654">
                  <a:extLst>
                    <a:ext uri="{9D8B030D-6E8A-4147-A177-3AD203B41FA5}">
                      <a16:colId xmlns:a16="http://schemas.microsoft.com/office/drawing/2014/main" val="3913082394"/>
                    </a:ext>
                  </a:extLst>
                </a:gridCol>
                <a:gridCol w="795654">
                  <a:extLst>
                    <a:ext uri="{9D8B030D-6E8A-4147-A177-3AD203B41FA5}">
                      <a16:colId xmlns:a16="http://schemas.microsoft.com/office/drawing/2014/main" val="2147969079"/>
                    </a:ext>
                  </a:extLst>
                </a:gridCol>
                <a:gridCol w="795654">
                  <a:extLst>
                    <a:ext uri="{9D8B030D-6E8A-4147-A177-3AD203B41FA5}">
                      <a16:colId xmlns:a16="http://schemas.microsoft.com/office/drawing/2014/main" val="3415340084"/>
                    </a:ext>
                  </a:extLst>
                </a:gridCol>
                <a:gridCol w="795654">
                  <a:extLst>
                    <a:ext uri="{9D8B030D-6E8A-4147-A177-3AD203B41FA5}">
                      <a16:colId xmlns:a16="http://schemas.microsoft.com/office/drawing/2014/main" val="280503218"/>
                    </a:ext>
                  </a:extLst>
                </a:gridCol>
              </a:tblGrid>
              <a:tr h="453636">
                <a:tc>
                  <a:txBody>
                    <a:bodyPr/>
                    <a:lstStyle/>
                    <a:p>
                      <a:pPr marL="85725" indent="0" algn="l" rtl="0" fontAlgn="ctr"/>
                      <a:r>
                        <a:rPr lang="en-IN" sz="1100" b="1" i="0" u="none" strike="noStrike" dirty="0">
                          <a:solidFill>
                            <a:srgbClr val="FFFFFF"/>
                          </a:solidFill>
                          <a:effectLst/>
                          <a:latin typeface="Univers" panose="020B0503020202020204" pitchFamily="34" charset="0"/>
                        </a:rPr>
                        <a:t>Exchange </a:t>
                      </a:r>
                      <a:r>
                        <a:rPr lang="en-IN" sz="1000" b="1" i="0" u="none" strike="noStrike" dirty="0">
                          <a:solidFill>
                            <a:srgbClr val="FFFFFF"/>
                          </a:solidFill>
                          <a:effectLst/>
                          <a:latin typeface="Univers" panose="020B0503020202020204" pitchFamily="34" charset="0"/>
                        </a:rPr>
                        <a:t>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Q3 FY2020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US" sz="1000" b="1" i="0" u="none" strike="noStrike" dirty="0">
                          <a:solidFill>
                            <a:schemeClr val="bg1"/>
                          </a:solidFill>
                          <a:effectLst/>
                          <a:latin typeface="Univers" panose="020B0503020202020204" pitchFamily="34" charset="0"/>
                        </a:rPr>
                        <a:t>Q3 FY2019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Impact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1" u="none" strike="noStrike" dirty="0">
                          <a:solidFill>
                            <a:srgbClr val="FFFFFF"/>
                          </a:solidFill>
                          <a:effectLst/>
                          <a:latin typeface="Univers" panose="020B0503020202020204" pitchFamily="34" charset="0"/>
                        </a:rPr>
                        <a:t>Impact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Q2 FY2020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0" u="none" strike="noStrike" dirty="0">
                          <a:solidFill>
                            <a:srgbClr val="FFFFFF"/>
                          </a:solidFill>
                          <a:effectLst/>
                          <a:latin typeface="Univers" panose="020B0503020202020204" pitchFamily="34" charset="0"/>
                        </a:rPr>
                        <a:t>Impact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tc>
                  <a:txBody>
                    <a:bodyPr/>
                    <a:lstStyle/>
                    <a:p>
                      <a:pPr algn="ctr" rtl="0" fontAlgn="ctr"/>
                      <a:r>
                        <a:rPr lang="en-IN" sz="1100" b="1" i="1" u="none" strike="noStrike" dirty="0">
                          <a:solidFill>
                            <a:srgbClr val="FFFFFF"/>
                          </a:solidFill>
                          <a:effectLst/>
                          <a:latin typeface="Univers" panose="020B0503020202020204" pitchFamily="34" charset="0"/>
                        </a:rPr>
                        <a:t>Impact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84848"/>
                    </a:solidFill>
                  </a:tcPr>
                </a:tc>
                <a:extLst>
                  <a:ext uri="{0D108BD9-81ED-4DB2-BD59-A6C34878D82A}">
                    <a16:rowId xmlns:a16="http://schemas.microsoft.com/office/drawing/2014/main" val="3863998611"/>
                  </a:ext>
                </a:extLst>
              </a:tr>
              <a:tr h="232350">
                <a:tc>
                  <a:txBody>
                    <a:bodyPr/>
                    <a:lstStyle/>
                    <a:p>
                      <a:pPr marL="85725" indent="0" algn="l" rtl="0" fontAlgn="b"/>
                      <a:r>
                        <a:rPr lang="en-IN" sz="1000" b="0" i="0" u="none" strike="noStrike" dirty="0">
                          <a:solidFill>
                            <a:srgbClr val="000000"/>
                          </a:solidFill>
                          <a:effectLst/>
                          <a:latin typeface="Univers" panose="020B0503020202020204" pitchFamily="34" charset="0"/>
                        </a:rPr>
                        <a:t>EURO vs. INR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81.2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(3.4)%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78.2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fontAlgn="b"/>
                      <a:r>
                        <a:rPr lang="en-US" sz="1000" b="0" i="0" u="none" strike="noStrike" dirty="0">
                          <a:solidFill>
                            <a:srgbClr val="000000"/>
                          </a:solidFill>
                          <a:effectLst/>
                          <a:latin typeface="Univers" panose="020B0503020202020204" pitchFamily="34" charset="0"/>
                        </a:rPr>
                        <a:t>0.2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fontAlgn="b"/>
                      <a:r>
                        <a:rPr lang="en-US" sz="1000" b="0" i="0" u="none" strike="noStrike">
                          <a:solidFill>
                            <a:srgbClr val="000000"/>
                          </a:solidFill>
                          <a:effectLst/>
                          <a:latin typeface="Univers" panose="020B0503020202020204" pitchFamily="34" charset="0"/>
                        </a:rPr>
                        <a:t>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27428982"/>
                  </a:ext>
                </a:extLst>
              </a:tr>
              <a:tr h="221286">
                <a:tc>
                  <a:txBody>
                    <a:bodyPr/>
                    <a:lstStyle/>
                    <a:p>
                      <a:pPr marL="85725" indent="0" algn="l" rtl="0" fontAlgn="b"/>
                      <a:r>
                        <a:rPr lang="en-IN" sz="1000" b="0" i="0" u="none" strike="noStrike" dirty="0">
                          <a:solidFill>
                            <a:srgbClr val="000000"/>
                          </a:solidFill>
                          <a:effectLst/>
                          <a:latin typeface="Univers" panose="020B0503020202020204" pitchFamily="34" charset="0"/>
                        </a:rPr>
                        <a:t>GBP vs. INR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89.3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91.7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88.1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Univers" panose="020B0503020202020204" pitchFamily="34" charset="0"/>
                        </a:rPr>
                        <a:t>1.2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7"/>
                    </a:solidFill>
                  </a:tcPr>
                </a:tc>
                <a:tc>
                  <a:txBody>
                    <a:bodyPr/>
                    <a:lstStyle/>
                    <a:p>
                      <a:pPr algn="ctr" fontAlgn="b"/>
                      <a:r>
                        <a:rPr lang="en-US" sz="1000" b="0" i="0" u="none" strike="noStrike">
                          <a:solidFill>
                            <a:srgbClr val="000000"/>
                          </a:solidFill>
                          <a:effectLst/>
                          <a:latin typeface="Univers" panose="020B050302020202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515514382"/>
                  </a:ext>
                </a:extLst>
              </a:tr>
              <a:tr h="232350">
                <a:tc>
                  <a:txBody>
                    <a:bodyPr/>
                    <a:lstStyle/>
                    <a:p>
                      <a:pPr marL="85725" indent="0" algn="l" rtl="0" fontAlgn="b"/>
                      <a:r>
                        <a:rPr lang="en-IN" sz="1000" b="0" i="0" u="none" strike="noStrike" dirty="0">
                          <a:solidFill>
                            <a:srgbClr val="000000"/>
                          </a:solidFill>
                          <a:effectLst/>
                          <a:latin typeface="Univers" panose="020B0503020202020204" pitchFamily="34" charset="0"/>
                        </a:rPr>
                        <a:t>USD vs. INR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70.4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69.7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0.7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70.0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fontAlgn="b"/>
                      <a:r>
                        <a:rPr lang="en-US" sz="1000" b="0" i="0" u="none" strike="noStrike" dirty="0">
                          <a:solidFill>
                            <a:srgbClr val="000000"/>
                          </a:solidFill>
                          <a:effectLst/>
                          <a:latin typeface="Univers" panose="020B0503020202020204" pitchFamily="34" charset="0"/>
                        </a:rPr>
                        <a:t>0.4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fontAlgn="b"/>
                      <a:r>
                        <a:rPr lang="en-US" sz="1000" b="0" i="0" u="none" strike="noStrike" dirty="0">
                          <a:solidFill>
                            <a:srgbClr val="000000"/>
                          </a:solidFill>
                          <a:effectLst/>
                          <a:latin typeface="Univers" panose="020B0503020202020204" pitchFamily="34" charset="0"/>
                        </a:rPr>
                        <a:t>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142860063"/>
                  </a:ext>
                </a:extLst>
              </a:tr>
            </a:tbl>
          </a:graphicData>
        </a:graphic>
      </p:graphicFrame>
      <p:sp>
        <p:nvSpPr>
          <p:cNvPr id="7" name="Content Placeholder 2"/>
          <p:cNvSpPr txBox="1">
            <a:spLocks/>
          </p:cNvSpPr>
          <p:nvPr/>
        </p:nvSpPr>
        <p:spPr>
          <a:xfrm>
            <a:off x="1417320" y="1005840"/>
            <a:ext cx="7269480" cy="390881"/>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Univers" panose="020B0503020202020204" pitchFamily="34" charset="0"/>
                <a:ea typeface="UD Digi Kyokasho N-R" panose="020B0400000000000000" pitchFamily="18" charset="-128"/>
              </a:rPr>
              <a:t>PERFORMANCE </a:t>
            </a:r>
            <a:r>
              <a:rPr kumimoji="0" lang="en-US" sz="2000" b="1" i="0" u="none" strike="noStrike" kern="1200" cap="none" spc="0" normalizeH="0" baseline="0" noProof="0" dirty="0">
                <a:ln>
                  <a:noFill/>
                </a:ln>
                <a:solidFill>
                  <a:srgbClr val="B11116"/>
                </a:solidFill>
                <a:effectLst/>
                <a:uLnTx/>
                <a:uFillTx/>
                <a:latin typeface="Univers" panose="020B0503020202020204" pitchFamily="34" charset="0"/>
                <a:ea typeface="UD Digi Kyokasho N-R" panose="020B0400000000000000" pitchFamily="18" charset="-128"/>
              </a:rPr>
              <a:t>HIGHLIGHTS</a:t>
            </a:r>
            <a:endParaRPr kumimoji="0" lang="en-IN" sz="2000" b="1" i="0" u="none" strike="noStrike" kern="1200" cap="none" spc="0" normalizeH="0" baseline="0" noProof="0" dirty="0">
              <a:ln>
                <a:noFill/>
              </a:ln>
              <a:solidFill>
                <a:srgbClr val="B11116"/>
              </a:solidFill>
              <a:effectLst/>
              <a:uLnTx/>
              <a:uFillTx/>
              <a:latin typeface="Univers" panose="020B0503020202020204" pitchFamily="34" charset="0"/>
              <a:ea typeface="UD Digi Kyokasho N-R" panose="020B0400000000000000" pitchFamily="18" charset="-128"/>
            </a:endParaRPr>
          </a:p>
        </p:txBody>
      </p:sp>
      <p:sp>
        <p:nvSpPr>
          <p:cNvPr id="8" name="Text Placeholder 1"/>
          <p:cNvSpPr>
            <a:spLocks noGrp="1"/>
          </p:cNvSpPr>
          <p:nvPr>
            <p:ph type="body" sz="quarter" idx="10"/>
          </p:nvPr>
        </p:nvSpPr>
        <p:spPr>
          <a:xfrm>
            <a:off x="1417320" y="1344168"/>
            <a:ext cx="4571498" cy="351190"/>
          </a:xfrm>
        </p:spPr>
        <p:txBody>
          <a:bodyPr/>
          <a:lstStyle/>
          <a:p>
            <a:pPr>
              <a:defRPr/>
            </a:pPr>
            <a:r>
              <a:rPr lang="en-IN" dirty="0">
                <a:ea typeface="UD Digi Kyokasho N-R" panose="020B0400000000000000" pitchFamily="18" charset="-128"/>
                <a:cs typeface="Times New Roman" panose="02020603050405020304" pitchFamily="18" charset="0"/>
              </a:rPr>
              <a:t>Foreign Exchange Fluctuation</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D Digi Kyokasho N-R" panose="020B0400000000000000" pitchFamily="18" charset="-128"/>
                <a:ea typeface="UD Digi Kyokasho N-R" panose="020B0400000000000000" pitchFamily="18" charset="-128"/>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i="0" u="none" strike="noStrike" kern="1200" cap="none" spc="0" normalizeH="0" baseline="0" noProof="0" dirty="0">
              <a:ln>
                <a:noFill/>
              </a:ln>
              <a:effectLst/>
              <a:uLnTx/>
              <a:uFillTx/>
              <a:latin typeface="UD Digi Kyokasho N-R" panose="020B0400000000000000" pitchFamily="18" charset="-128"/>
              <a:ea typeface="UD Digi Kyokasho N-R" panose="020B0400000000000000" pitchFamily="18" charset="-128"/>
            </a:endParaRPr>
          </a:p>
        </p:txBody>
      </p:sp>
      <p:sp>
        <p:nvSpPr>
          <p:cNvPr id="13" name="Text Placeholder 1"/>
          <p:cNvSpPr>
            <a:spLocks noGrp="1"/>
          </p:cNvSpPr>
          <p:nvPr>
            <p:ph type="body" sz="quarter" idx="10"/>
          </p:nvPr>
        </p:nvSpPr>
        <p:spPr>
          <a:xfrm>
            <a:off x="1410422" y="2834640"/>
            <a:ext cx="5512892" cy="351190"/>
          </a:xfrm>
        </p:spPr>
        <p:txBody>
          <a:bodyPr/>
          <a:lstStyle/>
          <a:p>
            <a:r>
              <a:rPr lang="en-IN" sz="1400" dirty="0">
                <a:solidFill>
                  <a:srgbClr val="0070C0"/>
                </a:solidFill>
                <a:ea typeface="UD Digi Kyokasho N-R" panose="020B0400000000000000" pitchFamily="18" charset="-128"/>
                <a:cs typeface="Times New Roman" panose="02020603050405020304" pitchFamily="18" charset="0"/>
              </a:rPr>
              <a:t>Impact due to change in average exchange rates (Y-o-Y)</a:t>
            </a:r>
          </a:p>
        </p:txBody>
      </p:sp>
      <p:graphicFrame>
        <p:nvGraphicFramePr>
          <p:cNvPr id="16" name="Table 15"/>
          <p:cNvGraphicFramePr>
            <a:graphicFrameLocks noGrp="1"/>
          </p:cNvGraphicFramePr>
          <p:nvPr>
            <p:extLst>
              <p:ext uri="{D42A27DB-BD31-4B8C-83A1-F6EECF244321}">
                <p14:modId xmlns:p14="http://schemas.microsoft.com/office/powerpoint/2010/main" val="3000707994"/>
              </p:ext>
            </p:extLst>
          </p:nvPr>
        </p:nvGraphicFramePr>
        <p:xfrm>
          <a:off x="1521619" y="3200400"/>
          <a:ext cx="6976339" cy="1375544"/>
        </p:xfrm>
        <a:graphic>
          <a:graphicData uri="http://schemas.openxmlformats.org/drawingml/2006/table">
            <a:tbl>
              <a:tblPr firstRow="1" bandRow="1">
                <a:tableStyleId>{073A0DAA-6AF3-43AB-8588-CEC1D06C72B9}</a:tableStyleId>
              </a:tblPr>
              <a:tblGrid>
                <a:gridCol w="1463123">
                  <a:extLst>
                    <a:ext uri="{9D8B030D-6E8A-4147-A177-3AD203B41FA5}">
                      <a16:colId xmlns:a16="http://schemas.microsoft.com/office/drawing/2014/main" val="20000"/>
                    </a:ext>
                  </a:extLst>
                </a:gridCol>
                <a:gridCol w="689152">
                  <a:extLst>
                    <a:ext uri="{9D8B030D-6E8A-4147-A177-3AD203B41FA5}">
                      <a16:colId xmlns:a16="http://schemas.microsoft.com/office/drawing/2014/main" val="20001"/>
                    </a:ext>
                  </a:extLst>
                </a:gridCol>
                <a:gridCol w="689152">
                  <a:extLst>
                    <a:ext uri="{9D8B030D-6E8A-4147-A177-3AD203B41FA5}">
                      <a16:colId xmlns:a16="http://schemas.microsoft.com/office/drawing/2014/main" val="20002"/>
                    </a:ext>
                  </a:extLst>
                </a:gridCol>
                <a:gridCol w="689152">
                  <a:extLst>
                    <a:ext uri="{9D8B030D-6E8A-4147-A177-3AD203B41FA5}">
                      <a16:colId xmlns:a16="http://schemas.microsoft.com/office/drawing/2014/main" val="20003"/>
                    </a:ext>
                  </a:extLst>
                </a:gridCol>
                <a:gridCol w="689152">
                  <a:extLst>
                    <a:ext uri="{9D8B030D-6E8A-4147-A177-3AD203B41FA5}">
                      <a16:colId xmlns:a16="http://schemas.microsoft.com/office/drawing/2014/main" val="20004"/>
                    </a:ext>
                  </a:extLst>
                </a:gridCol>
                <a:gridCol w="689152">
                  <a:extLst>
                    <a:ext uri="{9D8B030D-6E8A-4147-A177-3AD203B41FA5}">
                      <a16:colId xmlns:a16="http://schemas.microsoft.com/office/drawing/2014/main" val="4124713840"/>
                    </a:ext>
                  </a:extLst>
                </a:gridCol>
                <a:gridCol w="689152">
                  <a:extLst>
                    <a:ext uri="{9D8B030D-6E8A-4147-A177-3AD203B41FA5}">
                      <a16:colId xmlns:a16="http://schemas.microsoft.com/office/drawing/2014/main" val="1372296266"/>
                    </a:ext>
                  </a:extLst>
                </a:gridCol>
                <a:gridCol w="689152">
                  <a:extLst>
                    <a:ext uri="{9D8B030D-6E8A-4147-A177-3AD203B41FA5}">
                      <a16:colId xmlns:a16="http://schemas.microsoft.com/office/drawing/2014/main" val="3958610240"/>
                    </a:ext>
                  </a:extLst>
                </a:gridCol>
                <a:gridCol w="689152">
                  <a:extLst>
                    <a:ext uri="{9D8B030D-6E8A-4147-A177-3AD203B41FA5}">
                      <a16:colId xmlns:a16="http://schemas.microsoft.com/office/drawing/2014/main" val="891723189"/>
                    </a:ext>
                  </a:extLst>
                </a:gridCol>
              </a:tblGrid>
              <a:tr h="25176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Univers" panose="020B0503020202020204" pitchFamily="34" charset="0"/>
                        <a:ea typeface="ＭＳ Ｐゴシック" pitchFamily="34" charset="-128"/>
                        <a:cs typeface="Times New Roman" panose="02020603050405020304" pitchFamily="18" charset="0"/>
                      </a:endParaRPr>
                    </a:p>
                  </a:txBody>
                  <a:tcPr marL="45720" marR="45720" anchor="ct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gridSpan="4">
                  <a:txBody>
                    <a:bodyPr/>
                    <a:lstStyle/>
                    <a:p>
                      <a:pPr algn="ctr" rtl="0" fontAlgn="ctr"/>
                      <a:r>
                        <a:rPr lang="en-US" sz="1000" b="1" i="0" u="none" strike="noStrike" dirty="0">
                          <a:solidFill>
                            <a:srgbClr val="FFFFFF"/>
                          </a:solidFill>
                          <a:effectLst/>
                          <a:latin typeface="Univers" panose="020B0503020202020204" pitchFamily="34" charset="0"/>
                        </a:rPr>
                        <a:t>Q3 FY2020 vs. Q3 FY2019</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endParaRPr lang="en-US"/>
                    </a:p>
                  </a:txBody>
                  <a:tcP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gridSpan="4">
                  <a:txBody>
                    <a:bodyPr/>
                    <a:lstStyle/>
                    <a:p>
                      <a:pPr algn="ctr" rtl="0" fontAlgn="ctr"/>
                      <a:r>
                        <a:rPr lang="en-US" sz="1000" b="1" i="0" u="none" strike="noStrike" dirty="0">
                          <a:solidFill>
                            <a:srgbClr val="FFFFFF"/>
                          </a:solidFill>
                          <a:effectLst/>
                          <a:latin typeface="Univers" panose="020B0503020202020204" pitchFamily="34" charset="0"/>
                        </a:rPr>
                        <a:t>Q3 FY2020 vs. Q2 FY2020</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pPr algn="ctr" rtl="0" fontAlgn="ctr"/>
                      <a:endParaRPr lang="en-US" sz="1000" b="1" i="0" u="none" strike="noStrike" dirty="0">
                        <a:solidFill>
                          <a:srgbClr val="FFFFFF"/>
                        </a:solidFill>
                        <a:effectLst/>
                        <a:latin typeface="Univers"/>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pPr algn="ctr" rtl="0" fontAlgn="ctr"/>
                      <a:endParaRPr lang="en-US" sz="1000" b="1" i="0" u="none" strike="noStrike" dirty="0">
                        <a:solidFill>
                          <a:srgbClr val="FFFFFF"/>
                        </a:solidFill>
                        <a:effectLst/>
                        <a:latin typeface="Univers"/>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hMerge="1">
                  <a:txBody>
                    <a:bodyPr/>
                    <a:lstStyle/>
                    <a:p>
                      <a:pPr algn="ctr" rtl="0" fontAlgn="ctr"/>
                      <a:endParaRPr lang="en-US" sz="1000" b="1" i="0" u="none" strike="noStrike" dirty="0">
                        <a:solidFill>
                          <a:srgbClr val="FFFFFF"/>
                        </a:solidFill>
                        <a:effectLst/>
                        <a:latin typeface="Univers"/>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0"/>
                  </a:ext>
                </a:extLst>
              </a:tr>
              <a:tr h="376412">
                <a:tc>
                  <a:txBody>
                    <a:bodyPr/>
                    <a:lstStyle/>
                    <a:p>
                      <a:pPr marL="85725"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Univers" panose="020B0503020202020204" pitchFamily="34" charset="0"/>
                          <a:ea typeface="ＭＳ Ｐゴシック" pitchFamily="34" charset="-128"/>
                          <a:cs typeface="Times New Roman" panose="02020603050405020304" pitchFamily="18" charset="0"/>
                        </a:rPr>
                        <a:t>Particulars</a:t>
                      </a:r>
                    </a:p>
                  </a:txBody>
                  <a:tcPr marL="45720" marR="45720" anchor="ct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err="1">
                          <a:solidFill>
                            <a:srgbClr val="FFFFFF"/>
                          </a:solidFill>
                          <a:effectLst/>
                          <a:latin typeface="Univers" panose="020B0503020202020204" pitchFamily="34" charset="0"/>
                        </a:rPr>
                        <a:t>Erla</a:t>
                      </a:r>
                      <a:endParaRPr lang="en-US" sz="1000" b="1" i="0" u="none" strike="noStrike" dirty="0">
                        <a:solidFill>
                          <a:srgbClr val="FFFFFF"/>
                        </a:solidFill>
                        <a:effectLst/>
                        <a:latin typeface="Univers" panose="020B0503020202020204" pitchFamily="34" charset="0"/>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DL UK</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DTL</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Total Impact</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err="1">
                          <a:solidFill>
                            <a:srgbClr val="FFFFFF"/>
                          </a:solidFill>
                          <a:effectLst/>
                          <a:latin typeface="Univers" panose="020B0503020202020204" pitchFamily="34" charset="0"/>
                        </a:rPr>
                        <a:t>Erla</a:t>
                      </a:r>
                      <a:endParaRPr lang="en-US" sz="1000" b="1" i="0" u="none" strike="noStrike" dirty="0">
                        <a:solidFill>
                          <a:srgbClr val="FFFFFF"/>
                        </a:solidFill>
                        <a:effectLst/>
                        <a:latin typeface="Univers" panose="020B0503020202020204" pitchFamily="34" charset="0"/>
                      </a:endParaRP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DL UK</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DTL</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tc>
                  <a:txBody>
                    <a:bodyPr/>
                    <a:lstStyle/>
                    <a:p>
                      <a:pPr algn="ctr" rtl="0" fontAlgn="ctr"/>
                      <a:r>
                        <a:rPr lang="en-US" sz="1000" b="1" i="0" u="none" strike="noStrike" dirty="0">
                          <a:solidFill>
                            <a:srgbClr val="FFFFFF"/>
                          </a:solidFill>
                          <a:effectLst/>
                          <a:latin typeface="Univers" panose="020B0503020202020204" pitchFamily="34" charset="0"/>
                        </a:rPr>
                        <a:t>Total Impact</a:t>
                      </a:r>
                    </a:p>
                  </a:txBody>
                  <a:tcPr marL="6350" marR="6350" marT="6350" anchor="ctr">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tcPr>
                </a:tc>
                <a:extLst>
                  <a:ext uri="{0D108BD9-81ED-4DB2-BD59-A6C34878D82A}">
                    <a16:rowId xmlns:a16="http://schemas.microsoft.com/office/drawing/2014/main" val="10001"/>
                  </a:ext>
                </a:extLst>
              </a:tr>
              <a:tr h="23306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Univers" panose="020B0503020202020204" pitchFamily="34" charset="0"/>
                          <a:ea typeface="ＭＳ Ｐゴシック" pitchFamily="34" charset="-128"/>
                          <a:cs typeface="Times New Roman" panose="02020603050405020304" pitchFamily="18" charset="0"/>
                        </a:rPr>
                        <a:t>Currency</a:t>
                      </a:r>
                    </a:p>
                  </a:txBody>
                  <a:tcPr marL="45720" marR="45720" anchor="ctr" horzOverflow="overflow">
                    <a:noFill/>
                  </a:tcPr>
                </a:tc>
                <a:tc>
                  <a:txBody>
                    <a:bodyPr/>
                    <a:lstStyle/>
                    <a:p>
                      <a:pPr algn="ctr" rtl="0" fontAlgn="ctr"/>
                      <a:r>
                        <a:rPr lang="en-US" sz="1000" b="0" i="0" u="none" strike="noStrike" dirty="0">
                          <a:solidFill>
                            <a:srgbClr val="000000"/>
                          </a:solidFill>
                          <a:effectLst/>
                          <a:latin typeface="Univers" panose="020B0503020202020204" pitchFamily="34" charset="0"/>
                        </a:rPr>
                        <a:t>EURO</a:t>
                      </a:r>
                    </a:p>
                  </a:txBody>
                  <a:tcPr marL="6350" marR="6350" marT="6350" anchor="ctr">
                    <a:noFill/>
                  </a:tcPr>
                </a:tc>
                <a:tc>
                  <a:txBody>
                    <a:bodyPr/>
                    <a:lstStyle/>
                    <a:p>
                      <a:pPr algn="ctr" rtl="0" fontAlgn="ctr"/>
                      <a:r>
                        <a:rPr lang="en-US" sz="1000" b="0" i="0" u="none" strike="noStrike" dirty="0">
                          <a:solidFill>
                            <a:srgbClr val="000000"/>
                          </a:solidFill>
                          <a:effectLst/>
                          <a:latin typeface="Univers" panose="020B0503020202020204" pitchFamily="34" charset="0"/>
                        </a:rPr>
                        <a:t>GBP</a:t>
                      </a:r>
                    </a:p>
                  </a:txBody>
                  <a:tcPr marL="6350" marR="6350" marT="6350" anchor="ctr">
                    <a:noFill/>
                  </a:tcPr>
                </a:tc>
                <a:tc>
                  <a:txBody>
                    <a:bodyPr/>
                    <a:lstStyle/>
                    <a:p>
                      <a:pPr algn="ctr" rtl="0" fontAlgn="ctr"/>
                      <a:r>
                        <a:rPr lang="en-US" sz="1000" b="0" i="0" u="none" strike="noStrike" baseline="0" dirty="0">
                          <a:solidFill>
                            <a:srgbClr val="000000"/>
                          </a:solidFill>
                          <a:effectLst/>
                          <a:latin typeface="Univers" panose="020B0503020202020204" pitchFamily="34" charset="0"/>
                        </a:rPr>
                        <a:t>USD</a:t>
                      </a:r>
                      <a:endParaRPr lang="en-US" sz="1000" b="0" i="0" u="none" strike="noStrike" dirty="0">
                        <a:solidFill>
                          <a:srgbClr val="000000"/>
                        </a:solidFill>
                        <a:effectLst/>
                        <a:latin typeface="Univers" panose="020B0503020202020204" pitchFamily="34" charset="0"/>
                      </a:endParaRPr>
                    </a:p>
                  </a:txBody>
                  <a:tcPr marL="6350" marR="6350" marT="6350" anchor="ctr">
                    <a:noFill/>
                  </a:tcPr>
                </a:tc>
                <a:tc>
                  <a:txBody>
                    <a:bodyPr/>
                    <a:lstStyle/>
                    <a:p>
                      <a:pPr algn="ctr" rtl="0" fontAlgn="ctr"/>
                      <a:endParaRPr lang="en-US" sz="1000" b="0" i="0" u="none" strike="noStrike" dirty="0">
                        <a:solidFill>
                          <a:srgbClr val="000000"/>
                        </a:solidFill>
                        <a:effectLst/>
                        <a:latin typeface="Univers" panose="020B0503020202020204" pitchFamily="34" charset="0"/>
                      </a:endParaRPr>
                    </a:p>
                  </a:txBody>
                  <a:tcPr marL="6350" marR="6350" marT="6350" anchor="ctr">
                    <a:noFill/>
                  </a:tcPr>
                </a:tc>
                <a:tc>
                  <a:txBody>
                    <a:bodyPr/>
                    <a:lstStyle/>
                    <a:p>
                      <a:pPr algn="ctr" rtl="0" fontAlgn="ctr"/>
                      <a:r>
                        <a:rPr lang="en-US" sz="1000" b="0" i="0" u="none" strike="noStrike" dirty="0">
                          <a:solidFill>
                            <a:srgbClr val="000000"/>
                          </a:solidFill>
                          <a:effectLst/>
                          <a:latin typeface="Univers" panose="020B0503020202020204" pitchFamily="34" charset="0"/>
                        </a:rPr>
                        <a:t>EURO</a:t>
                      </a:r>
                    </a:p>
                  </a:txBody>
                  <a:tcPr marL="6350" marR="6350" marT="6350" anchor="ctr">
                    <a:noFill/>
                  </a:tcPr>
                </a:tc>
                <a:tc>
                  <a:txBody>
                    <a:bodyPr/>
                    <a:lstStyle/>
                    <a:p>
                      <a:pPr algn="ctr" rtl="0" fontAlgn="ctr"/>
                      <a:r>
                        <a:rPr lang="en-US" sz="1000" b="0" i="0" u="none" strike="noStrike" dirty="0">
                          <a:solidFill>
                            <a:srgbClr val="000000"/>
                          </a:solidFill>
                          <a:effectLst/>
                          <a:latin typeface="Univers" panose="020B0503020202020204" pitchFamily="34" charset="0"/>
                        </a:rPr>
                        <a:t>GBP</a:t>
                      </a:r>
                    </a:p>
                  </a:txBody>
                  <a:tcPr marL="6350" marR="6350" marT="6350" anchor="ctr">
                    <a:noFill/>
                  </a:tcPr>
                </a:tc>
                <a:tc>
                  <a:txBody>
                    <a:bodyPr/>
                    <a:lstStyle/>
                    <a:p>
                      <a:pPr algn="ctr" rtl="0" fontAlgn="ctr"/>
                      <a:r>
                        <a:rPr lang="en-US" sz="1000" b="0" i="0" u="none" strike="noStrike" baseline="0" dirty="0">
                          <a:solidFill>
                            <a:srgbClr val="000000"/>
                          </a:solidFill>
                          <a:effectLst/>
                          <a:latin typeface="Univers" panose="020B0503020202020204" pitchFamily="34" charset="0"/>
                        </a:rPr>
                        <a:t>USD</a:t>
                      </a:r>
                      <a:endParaRPr lang="en-US" sz="1000" b="0" i="0" u="none" strike="noStrike" dirty="0">
                        <a:solidFill>
                          <a:srgbClr val="000000"/>
                        </a:solidFill>
                        <a:effectLst/>
                        <a:latin typeface="Univers" panose="020B0503020202020204" pitchFamily="34" charset="0"/>
                      </a:endParaRPr>
                    </a:p>
                  </a:txBody>
                  <a:tcPr marL="6350" marR="6350" marT="6350" anchor="ctr">
                    <a:noFill/>
                  </a:tcPr>
                </a:tc>
                <a:tc>
                  <a:txBody>
                    <a:bodyPr/>
                    <a:lstStyle/>
                    <a:p>
                      <a:pPr algn="ctr" rtl="0" fontAlgn="ctr"/>
                      <a:endParaRPr lang="en-US" sz="1000" b="0" i="0" u="none" strike="noStrike" dirty="0">
                        <a:solidFill>
                          <a:srgbClr val="000000"/>
                        </a:solidFill>
                        <a:effectLst/>
                        <a:latin typeface="Univers" panose="020B0503020202020204" pitchFamily="34" charset="0"/>
                      </a:endParaRPr>
                    </a:p>
                  </a:txBody>
                  <a:tcPr marL="6350" marR="6350" marT="6350" anchor="ctr">
                    <a:noFill/>
                  </a:tcPr>
                </a:tc>
                <a:extLst>
                  <a:ext uri="{0D108BD9-81ED-4DB2-BD59-A6C34878D82A}">
                    <a16:rowId xmlns:a16="http://schemas.microsoft.com/office/drawing/2014/main" val="10002"/>
                  </a:ext>
                </a:extLst>
              </a:tr>
              <a:tr h="251764">
                <a:tc>
                  <a:txBody>
                    <a:bodyPr/>
                    <a:lstStyle/>
                    <a:p>
                      <a:pPr marL="85725" indent="0" algn="l" rtl="0" fontAlgn="b"/>
                      <a:r>
                        <a:rPr lang="en-IN" sz="1000" b="0" i="0" u="none" strike="noStrike" dirty="0">
                          <a:solidFill>
                            <a:srgbClr val="000000"/>
                          </a:solidFill>
                          <a:effectLst/>
                          <a:latin typeface="Univers" panose="020B0503020202020204" pitchFamily="34" charset="0"/>
                        </a:rPr>
                        <a:t>Revenue (Rs. </a:t>
                      </a:r>
                      <a:r>
                        <a:rPr lang="en-IN" sz="1000" b="0" i="0" u="none" strike="noStrike" dirty="0" err="1">
                          <a:solidFill>
                            <a:srgbClr val="000000"/>
                          </a:solidFill>
                          <a:effectLst/>
                          <a:latin typeface="Univers" panose="020B0503020202020204" pitchFamily="34" charset="0"/>
                        </a:rPr>
                        <a:t>mn</a:t>
                      </a:r>
                      <a:r>
                        <a:rPr lang="en-IN" sz="1000" b="0" i="0" u="none" strike="noStrike" dirty="0">
                          <a:solidFill>
                            <a:srgbClr val="000000"/>
                          </a:solidFill>
                          <a:effectLst/>
                          <a:latin typeface="Univers" panose="020B0503020202020204" pitchFamily="34" charset="0"/>
                        </a:rPr>
                        <a:t>)</a:t>
                      </a:r>
                    </a:p>
                  </a:txBody>
                  <a:tcPr marL="0" marR="0" marT="0" marB="0" anchor="ctr"/>
                </a:tc>
                <a:tc>
                  <a:txBody>
                    <a:bodyPr/>
                    <a:lstStyle/>
                    <a:p>
                      <a:pPr algn="ctr" fontAlgn="b"/>
                      <a:r>
                        <a:rPr lang="en-US" sz="1000" b="0" i="0" u="none" strike="noStrike">
                          <a:solidFill>
                            <a:srgbClr val="000000"/>
                          </a:solidFill>
                          <a:effectLst/>
                          <a:latin typeface="Univers" panose="020B0503020202020204" pitchFamily="34" charset="0"/>
                        </a:rPr>
                        <a:t>(30.5)</a:t>
                      </a:r>
                    </a:p>
                  </a:txBody>
                  <a:tcPr marL="9525" marR="9525" marT="9525" marB="0" anchor="ctr"/>
                </a:tc>
                <a:tc>
                  <a:txBody>
                    <a:bodyPr/>
                    <a:lstStyle/>
                    <a:p>
                      <a:pPr algn="ctr" fontAlgn="b"/>
                      <a:r>
                        <a:rPr lang="en-US" sz="1000" b="0" i="0" u="none" strike="noStrike">
                          <a:solidFill>
                            <a:srgbClr val="000000"/>
                          </a:solidFill>
                          <a:effectLst/>
                          <a:latin typeface="Univers" panose="020B0503020202020204" pitchFamily="34" charset="0"/>
                        </a:rPr>
                        <a:t>(17.1)</a:t>
                      </a:r>
                    </a:p>
                  </a:txBody>
                  <a:tcPr marL="9525" marR="9525" marT="9525" marB="0" anchor="ctr"/>
                </a:tc>
                <a:tc>
                  <a:txBody>
                    <a:bodyPr/>
                    <a:lstStyle/>
                    <a:p>
                      <a:pPr algn="ctr" fontAlgn="b"/>
                      <a:r>
                        <a:rPr lang="en-US" sz="1000" b="0" i="0" u="none" strike="noStrike">
                          <a:solidFill>
                            <a:srgbClr val="000000"/>
                          </a:solidFill>
                          <a:effectLst/>
                          <a:latin typeface="Univers" panose="020B0503020202020204" pitchFamily="34" charset="0"/>
                        </a:rPr>
                        <a:t>4.4 </a:t>
                      </a:r>
                    </a:p>
                  </a:txBody>
                  <a:tcPr marL="9525" marR="9525" marT="9525" marB="0" anchor="ctr"/>
                </a:tc>
                <a:tc>
                  <a:txBody>
                    <a:bodyPr/>
                    <a:lstStyle/>
                    <a:p>
                      <a:pPr algn="ctr" fontAlgn="b"/>
                      <a:r>
                        <a:rPr lang="en-US" sz="1000" b="0" i="0" u="none" strike="noStrike" dirty="0">
                          <a:solidFill>
                            <a:srgbClr val="000000"/>
                          </a:solidFill>
                          <a:effectLst/>
                          <a:latin typeface="Univers" panose="020B0503020202020204" pitchFamily="34" charset="0"/>
                        </a:rPr>
                        <a:t>(43.3)</a:t>
                      </a:r>
                    </a:p>
                  </a:txBody>
                  <a:tcPr marL="9525" marR="9525" marT="9525" marB="0" anchor="ct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2.5 </a:t>
                      </a:r>
                    </a:p>
                  </a:txBody>
                  <a:tcPr marL="9525" marR="9525" marT="9525" marB="0" anchor="ct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8.5 </a:t>
                      </a:r>
                    </a:p>
                  </a:txBody>
                  <a:tcPr marL="9525" marR="9525" marT="9525" marB="0" anchor="ct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9.7 </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20.7 </a:t>
                      </a:r>
                    </a:p>
                  </a:txBody>
                  <a:tcPr marL="9525" marR="9525" marT="9525" marB="0" anchor="ctr"/>
                </a:tc>
                <a:extLst>
                  <a:ext uri="{0D108BD9-81ED-4DB2-BD59-A6C34878D82A}">
                    <a16:rowId xmlns:a16="http://schemas.microsoft.com/office/drawing/2014/main" val="10003"/>
                  </a:ext>
                </a:extLst>
              </a:tr>
              <a:tr h="251764">
                <a:tc>
                  <a:txBody>
                    <a:bodyPr/>
                    <a:lstStyle/>
                    <a:p>
                      <a:pPr marL="85725" indent="0" algn="l" rtl="0" fontAlgn="b"/>
                      <a:r>
                        <a:rPr lang="en-IN" sz="1000" b="0" i="0" u="none" strike="noStrike" dirty="0">
                          <a:solidFill>
                            <a:srgbClr val="000000"/>
                          </a:solidFill>
                          <a:effectLst/>
                          <a:latin typeface="Univers" panose="020B0503020202020204" pitchFamily="34" charset="0"/>
                        </a:rPr>
                        <a:t>EBITDA (Rs. </a:t>
                      </a:r>
                      <a:r>
                        <a:rPr lang="en-IN" sz="1000" b="0" i="0" u="none" strike="noStrike" dirty="0" err="1">
                          <a:solidFill>
                            <a:srgbClr val="000000"/>
                          </a:solidFill>
                          <a:effectLst/>
                          <a:latin typeface="Univers" panose="020B0503020202020204" pitchFamily="34" charset="0"/>
                        </a:rPr>
                        <a:t>mn</a:t>
                      </a:r>
                      <a:r>
                        <a:rPr lang="en-IN" sz="1000" b="0" i="0" u="none" strike="noStrike" dirty="0">
                          <a:solidFill>
                            <a:srgbClr val="000000"/>
                          </a:solidFill>
                          <a:effectLst/>
                          <a:latin typeface="Univers" panose="020B0503020202020204" pitchFamily="34" charset="0"/>
                        </a:rPr>
                        <a:t>)</a:t>
                      </a:r>
                    </a:p>
                  </a:txBody>
                  <a:tcPr marL="0" marR="0" marT="0"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(1.3)</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(0.5)</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4.4 </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2.5 </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0.1 </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0.5 </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9.7 </a:t>
                      </a:r>
                    </a:p>
                  </a:txBody>
                  <a:tcPr marL="9525" marR="9525" marT="9525" marB="0" anchor="ct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10.3 </a:t>
                      </a:r>
                    </a:p>
                  </a:txBody>
                  <a:tcPr marL="9525" marR="9525" marT="9525" marB="0" anchor="ctr"/>
                </a:tc>
                <a:extLst>
                  <a:ext uri="{0D108BD9-81ED-4DB2-BD59-A6C34878D82A}">
                    <a16:rowId xmlns:a16="http://schemas.microsoft.com/office/drawing/2014/main" val="10004"/>
                  </a:ext>
                </a:extLst>
              </a:tr>
            </a:tbl>
          </a:graphicData>
        </a:graphic>
      </p:graphicFrame>
      <p:sp>
        <p:nvSpPr>
          <p:cNvPr id="20" name="Rectangle 19"/>
          <p:cNvSpPr/>
          <p:nvPr/>
        </p:nvSpPr>
        <p:spPr>
          <a:xfrm>
            <a:off x="5050897" y="3450264"/>
            <a:ext cx="683981" cy="112568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
        <p:nvSpPr>
          <p:cNvPr id="17" name="Rectangle 16"/>
          <p:cNvSpPr/>
          <p:nvPr/>
        </p:nvSpPr>
        <p:spPr>
          <a:xfrm>
            <a:off x="4556793" y="1652421"/>
            <a:ext cx="1584000" cy="113962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
        <p:nvSpPr>
          <p:cNvPr id="18" name="Text Placeholder 1"/>
          <p:cNvSpPr>
            <a:spLocks noGrp="1"/>
          </p:cNvSpPr>
          <p:nvPr/>
        </p:nvSpPr>
        <p:spPr>
          <a:xfrm>
            <a:off x="1417320" y="4624446"/>
            <a:ext cx="7121189" cy="1451679"/>
          </a:xfrm>
          <a:prstGeom prst="rect">
            <a:avLst/>
          </a:prstGeom>
        </p:spPr>
        <p:txBody>
          <a:bodyPr wrap="square">
            <a:spAutoFit/>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a:lnSpc>
                <a:spcPts val="1400"/>
              </a:lnSpc>
              <a:spcBef>
                <a:spcPts val="400"/>
              </a:spcBef>
              <a:buFont typeface="Arial" pitchFamily="34" charset="0"/>
              <a:buChar char="•"/>
            </a:pPr>
            <a:r>
              <a:rPr lang="en-US" sz="1200" b="0" dirty="0">
                <a:solidFill>
                  <a:schemeClr val="tx1"/>
                </a:solidFill>
                <a:ea typeface="UD Digi Kyokasho N-R" panose="020B0400000000000000" pitchFamily="18" charset="-128"/>
                <a:cs typeface="Times New Roman" panose="02020603050405020304" pitchFamily="18" charset="0"/>
              </a:rPr>
              <a:t>On a constant currency basis, Q3 FY2020 revenue, if adjusted for a foreign exchange impact of Rs. (43.3) mn would be Rs. 3,121 mn (representing a decline of 14.8% compared to a decline of 16.0% before adjustment).</a:t>
            </a:r>
          </a:p>
          <a:p>
            <a:pPr marL="171450" indent="-171450" algn="just">
              <a:lnSpc>
                <a:spcPts val="1400"/>
              </a:lnSpc>
              <a:spcBef>
                <a:spcPts val="400"/>
              </a:spcBef>
              <a:buFont typeface="Arial" pitchFamily="34" charset="0"/>
              <a:buChar char="•"/>
            </a:pPr>
            <a:r>
              <a:rPr lang="en-US" sz="1200" b="0" dirty="0">
                <a:solidFill>
                  <a:schemeClr val="tx1"/>
                </a:solidFill>
                <a:ea typeface="UD Digi Kyokasho N-R" panose="020B0400000000000000" pitchFamily="18" charset="-128"/>
                <a:cs typeface="Times New Roman" panose="02020603050405020304" pitchFamily="18" charset="0"/>
              </a:rPr>
              <a:t>On a constant currency basis, Q3 FY2020 EBITDA, if adjusted for a foreign exchange impact of Rs. 2.5 mn would be Rs. 440 </a:t>
            </a:r>
            <a:r>
              <a:rPr lang="en-US" sz="1200" b="0" dirty="0" err="1">
                <a:solidFill>
                  <a:schemeClr val="tx1"/>
                </a:solidFill>
                <a:ea typeface="UD Digi Kyokasho N-R" panose="020B0400000000000000" pitchFamily="18" charset="-128"/>
                <a:cs typeface="Times New Roman" panose="02020603050405020304" pitchFamily="18" charset="0"/>
              </a:rPr>
              <a:t>mn</a:t>
            </a:r>
            <a:r>
              <a:rPr lang="en-US" sz="1200" b="0" dirty="0">
                <a:solidFill>
                  <a:schemeClr val="tx1"/>
                </a:solidFill>
                <a:ea typeface="UD Digi Kyokasho N-R" panose="020B0400000000000000" pitchFamily="18" charset="-128"/>
                <a:cs typeface="Times New Roman" panose="02020603050405020304" pitchFamily="18" charset="0"/>
              </a:rPr>
              <a:t> (compared to Rs. 443 </a:t>
            </a:r>
            <a:r>
              <a:rPr lang="en-US" sz="1200" b="0" dirty="0" err="1">
                <a:solidFill>
                  <a:schemeClr val="tx1"/>
                </a:solidFill>
                <a:ea typeface="UD Digi Kyokasho N-R" panose="020B0400000000000000" pitchFamily="18" charset="-128"/>
                <a:cs typeface="Times New Roman" panose="02020603050405020304" pitchFamily="18" charset="0"/>
              </a:rPr>
              <a:t>mn</a:t>
            </a:r>
            <a:r>
              <a:rPr lang="en-US" sz="1200" b="0" dirty="0">
                <a:solidFill>
                  <a:schemeClr val="tx1"/>
                </a:solidFill>
                <a:ea typeface="UD Digi Kyokasho N-R" panose="020B0400000000000000" pitchFamily="18" charset="-128"/>
                <a:cs typeface="Times New Roman" panose="02020603050405020304" pitchFamily="18" charset="0"/>
              </a:rPr>
              <a:t> before adjustment).</a:t>
            </a:r>
          </a:p>
          <a:p>
            <a:pPr marL="171450" indent="-171450" algn="just">
              <a:lnSpc>
                <a:spcPts val="1400"/>
              </a:lnSpc>
              <a:spcBef>
                <a:spcPts val="400"/>
              </a:spcBef>
              <a:buFont typeface="Arial" pitchFamily="34" charset="0"/>
              <a:buChar char="•"/>
            </a:pPr>
            <a:r>
              <a:rPr lang="en-US" sz="1200" b="0" dirty="0">
                <a:solidFill>
                  <a:schemeClr val="tx1"/>
                </a:solidFill>
                <a:ea typeface="UD Digi Kyokasho N-R" panose="020B0400000000000000" pitchFamily="18" charset="-128"/>
                <a:cs typeface="Times New Roman" panose="02020603050405020304" pitchFamily="18" charset="0"/>
              </a:rPr>
              <a:t>The Company has exposure to EUR, GBP and USD. The impact from transactions denominated in USD currencies was favorable on a Y-o-Y basis.</a:t>
            </a:r>
          </a:p>
        </p:txBody>
      </p:sp>
      <p:sp>
        <p:nvSpPr>
          <p:cNvPr id="12" name="Rectangle 11">
            <a:extLst>
              <a:ext uri="{FF2B5EF4-FFF2-40B4-BE49-F238E27FC236}">
                <a16:creationId xmlns:a16="http://schemas.microsoft.com/office/drawing/2014/main" id="{78C0EADD-4832-4D49-9BCA-A71E794A42FE}"/>
              </a:ext>
            </a:extLst>
          </p:cNvPr>
          <p:cNvSpPr/>
          <p:nvPr/>
        </p:nvSpPr>
        <p:spPr>
          <a:xfrm>
            <a:off x="7807350" y="3450264"/>
            <a:ext cx="683981" cy="112568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
        <p:nvSpPr>
          <p:cNvPr id="14" name="Rectangle 13">
            <a:extLst>
              <a:ext uri="{FF2B5EF4-FFF2-40B4-BE49-F238E27FC236}">
                <a16:creationId xmlns:a16="http://schemas.microsoft.com/office/drawing/2014/main" id="{C1BFBDAF-F068-42FA-BECB-C9EBECEE1B47}"/>
              </a:ext>
            </a:extLst>
          </p:cNvPr>
          <p:cNvSpPr/>
          <p:nvPr/>
        </p:nvSpPr>
        <p:spPr>
          <a:xfrm>
            <a:off x="6949863" y="1652421"/>
            <a:ext cx="1584000" cy="113962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UD Digi Kyokasho N-R" panose="020B0400000000000000" pitchFamily="18" charset="-128"/>
              <a:ea typeface="UD Digi Kyokasho N-R" panose="020B0400000000000000" pitchFamily="18" charset="-128"/>
            </a:endParaRPr>
          </a:p>
        </p:txBody>
      </p:sp>
    </p:spTree>
    <p:extLst>
      <p:ext uri="{BB962C8B-B14F-4D97-AF65-F5344CB8AC3E}">
        <p14:creationId xmlns:p14="http://schemas.microsoft.com/office/powerpoint/2010/main" val="918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AEROSPACE </a:t>
            </a:r>
            <a:r>
              <a:rPr lang="en-US" dirty="0">
                <a:solidFill>
                  <a:srgbClr val="B11116"/>
                </a:solidFill>
              </a:rPr>
              <a:t>SEGMENT</a:t>
            </a:r>
          </a:p>
        </p:txBody>
      </p:sp>
      <p:sp>
        <p:nvSpPr>
          <p:cNvPr id="56" name="Text Placeholder 1"/>
          <p:cNvSpPr>
            <a:spLocks noGrp="1"/>
          </p:cNvSpPr>
          <p:nvPr>
            <p:ph type="body" sz="quarter" idx="10"/>
          </p:nvPr>
        </p:nvSpPr>
        <p:spPr>
          <a:xfrm>
            <a:off x="1417320" y="1377128"/>
            <a:ext cx="3069377" cy="233308"/>
          </a:xfrm>
        </p:spPr>
        <p:txBody>
          <a:bodyPr anchor="ctr"/>
          <a:lstStyle/>
          <a:p>
            <a:r>
              <a:rPr lang="en-IN" dirty="0">
                <a:cs typeface="Times New Roman" panose="02020603050405020304" pitchFamily="18" charset="0"/>
              </a:rPr>
              <a:t>Financial Overview</a:t>
            </a:r>
            <a:endParaRPr lang="en-GB" dirty="0">
              <a:cs typeface="Times New Roman" panose="02020603050405020304" pitchFamily="18" charset="0"/>
            </a:endParaRP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4" name="Text Placeholder 1"/>
          <p:cNvSpPr>
            <a:spLocks noGrp="1"/>
          </p:cNvSpPr>
          <p:nvPr>
            <p:ph type="body" sz="quarter" idx="10"/>
          </p:nvPr>
        </p:nvSpPr>
        <p:spPr>
          <a:xfrm>
            <a:off x="1410422" y="3657600"/>
            <a:ext cx="3069377" cy="351190"/>
          </a:xfrm>
        </p:spPr>
        <p:txBody>
          <a:bodyPr/>
          <a:lstStyle/>
          <a:p>
            <a:r>
              <a:rPr lang="en-IN" sz="1400" dirty="0">
                <a:solidFill>
                  <a:srgbClr val="0070C0"/>
                </a:solidFill>
                <a:cs typeface="Times New Roman" panose="02020603050405020304" pitchFamily="18" charset="0"/>
              </a:rPr>
              <a:t>Performance Overview</a:t>
            </a:r>
            <a:endParaRPr lang="en-GB" sz="1400" dirty="0">
              <a:solidFill>
                <a:srgbClr val="0070C0"/>
              </a:solidFill>
              <a:cs typeface="Times New Roman" panose="02020603050405020304" pitchFamily="18" charset="0"/>
            </a:endParaRPr>
          </a:p>
          <a:p>
            <a:endParaRPr lang="en-IN" sz="1400" dirty="0">
              <a:solidFill>
                <a:srgbClr val="0070C0"/>
              </a:solidFill>
              <a:cs typeface="Times New Roman" panose="02020603050405020304" pitchFamily="18" charset="0"/>
            </a:endParaRPr>
          </a:p>
        </p:txBody>
      </p:sp>
      <p:sp>
        <p:nvSpPr>
          <p:cNvPr id="11" name="Text Placeholder 1"/>
          <p:cNvSpPr>
            <a:spLocks noGrp="1"/>
          </p:cNvSpPr>
          <p:nvPr>
            <p:ph type="body" sz="quarter" idx="10"/>
          </p:nvPr>
        </p:nvSpPr>
        <p:spPr>
          <a:xfrm>
            <a:off x="6740093" y="1438067"/>
            <a:ext cx="1946708" cy="281700"/>
          </a:xfrm>
        </p:spPr>
        <p:txBody>
          <a:bodyPr anchor="ctr"/>
          <a:lstStyle/>
          <a:p>
            <a:pPr algn="ctr"/>
            <a:r>
              <a:rPr lang="en-GB" sz="1400" dirty="0">
                <a:solidFill>
                  <a:schemeClr val="bg1"/>
                </a:solidFill>
                <a:cs typeface="Times New Roman" panose="02020603050405020304" pitchFamily="18" charset="0"/>
              </a:rPr>
              <a:t>a</a:t>
            </a:r>
          </a:p>
        </p:txBody>
      </p:sp>
      <p:graphicFrame>
        <p:nvGraphicFramePr>
          <p:cNvPr id="12" name="Table 11">
            <a:extLst>
              <a:ext uri="{FF2B5EF4-FFF2-40B4-BE49-F238E27FC236}">
                <a16:creationId xmlns:a16="http://schemas.microsoft.com/office/drawing/2014/main" id="{B5C3DC91-2F7F-417B-BDEB-6F5622B51389}"/>
              </a:ext>
            </a:extLst>
          </p:cNvPr>
          <p:cNvGraphicFramePr>
            <a:graphicFrameLocks noGrp="1"/>
          </p:cNvGraphicFramePr>
          <p:nvPr>
            <p:extLst>
              <p:ext uri="{D42A27DB-BD31-4B8C-83A1-F6EECF244321}">
                <p14:modId xmlns:p14="http://schemas.microsoft.com/office/powerpoint/2010/main" val="1704801467"/>
              </p:ext>
            </p:extLst>
          </p:nvPr>
        </p:nvGraphicFramePr>
        <p:xfrm>
          <a:off x="1508760" y="1737360"/>
          <a:ext cx="7158788" cy="2160585"/>
        </p:xfrm>
        <a:graphic>
          <a:graphicData uri="http://schemas.openxmlformats.org/drawingml/2006/table">
            <a:tbl>
              <a:tblPr firstRow="1" bandRow="1"/>
              <a:tblGrid>
                <a:gridCol w="1043620">
                  <a:extLst>
                    <a:ext uri="{9D8B030D-6E8A-4147-A177-3AD203B41FA5}">
                      <a16:colId xmlns:a16="http://schemas.microsoft.com/office/drawing/2014/main" val="3641437970"/>
                    </a:ext>
                  </a:extLst>
                </a:gridCol>
                <a:gridCol w="764396">
                  <a:extLst>
                    <a:ext uri="{9D8B030D-6E8A-4147-A177-3AD203B41FA5}">
                      <a16:colId xmlns:a16="http://schemas.microsoft.com/office/drawing/2014/main" val="2384429622"/>
                    </a:ext>
                  </a:extLst>
                </a:gridCol>
                <a:gridCol w="764396">
                  <a:extLst>
                    <a:ext uri="{9D8B030D-6E8A-4147-A177-3AD203B41FA5}">
                      <a16:colId xmlns:a16="http://schemas.microsoft.com/office/drawing/2014/main" val="505765296"/>
                    </a:ext>
                  </a:extLst>
                </a:gridCol>
                <a:gridCol w="764396">
                  <a:extLst>
                    <a:ext uri="{9D8B030D-6E8A-4147-A177-3AD203B41FA5}">
                      <a16:colId xmlns:a16="http://schemas.microsoft.com/office/drawing/2014/main" val="2902903858"/>
                    </a:ext>
                  </a:extLst>
                </a:gridCol>
                <a:gridCol w="764396">
                  <a:extLst>
                    <a:ext uri="{9D8B030D-6E8A-4147-A177-3AD203B41FA5}">
                      <a16:colId xmlns:a16="http://schemas.microsoft.com/office/drawing/2014/main" val="3025489802"/>
                    </a:ext>
                  </a:extLst>
                </a:gridCol>
                <a:gridCol w="764396">
                  <a:extLst>
                    <a:ext uri="{9D8B030D-6E8A-4147-A177-3AD203B41FA5}">
                      <a16:colId xmlns:a16="http://schemas.microsoft.com/office/drawing/2014/main" val="2034770256"/>
                    </a:ext>
                  </a:extLst>
                </a:gridCol>
                <a:gridCol w="764396">
                  <a:extLst>
                    <a:ext uri="{9D8B030D-6E8A-4147-A177-3AD203B41FA5}">
                      <a16:colId xmlns:a16="http://schemas.microsoft.com/office/drawing/2014/main" val="1374966683"/>
                    </a:ext>
                  </a:extLst>
                </a:gridCol>
                <a:gridCol w="764396">
                  <a:extLst>
                    <a:ext uri="{9D8B030D-6E8A-4147-A177-3AD203B41FA5}">
                      <a16:colId xmlns:a16="http://schemas.microsoft.com/office/drawing/2014/main" val="1777218412"/>
                    </a:ext>
                  </a:extLst>
                </a:gridCol>
                <a:gridCol w="764396">
                  <a:extLst>
                    <a:ext uri="{9D8B030D-6E8A-4147-A177-3AD203B41FA5}">
                      <a16:colId xmlns:a16="http://schemas.microsoft.com/office/drawing/2014/main" val="2040096894"/>
                    </a:ext>
                  </a:extLst>
                </a:gridCol>
              </a:tblGrid>
              <a:tr h="304212">
                <a:tc rowSpan="2">
                  <a:txBody>
                    <a:bodyPr/>
                    <a:lstStyle/>
                    <a:p>
                      <a:pPr algn="l" rtl="0" fontAlgn="ctr"/>
                      <a:r>
                        <a:rPr lang="en-IN" sz="1000" b="1" i="0" u="none" strike="noStrike" dirty="0" err="1">
                          <a:solidFill>
                            <a:srgbClr val="FFFFFF"/>
                          </a:solidFill>
                          <a:effectLst/>
                          <a:latin typeface="Univers" panose="020B0503020202020204" pitchFamily="34" charset="0"/>
                        </a:rPr>
                        <a:t>Rs</a:t>
                      </a:r>
                      <a:r>
                        <a:rPr lang="en-IN" sz="1000" b="1" i="0" u="none" strike="noStrike" dirty="0">
                          <a:solidFill>
                            <a:srgbClr val="FFFFFF"/>
                          </a:solidFill>
                          <a:effectLst/>
                          <a:latin typeface="Univers" panose="020B0503020202020204" pitchFamily="34" charset="0"/>
                        </a:rPr>
                        <a:t>.</a:t>
                      </a:r>
                      <a:r>
                        <a:rPr lang="en-IN" sz="1000" b="1" i="0" u="none" strike="noStrike" baseline="0" dirty="0">
                          <a:solidFill>
                            <a:srgbClr val="FFFFFF"/>
                          </a:solidFill>
                          <a:effectLst/>
                          <a:latin typeface="Univers" panose="020B0503020202020204" pitchFamily="34" charset="0"/>
                        </a:rPr>
                        <a:t> </a:t>
                      </a:r>
                      <a:r>
                        <a:rPr lang="en-IN" sz="1000" b="1" i="0" u="none" strike="noStrike" dirty="0">
                          <a:solidFill>
                            <a:srgbClr val="FFFFFF"/>
                          </a:solidFill>
                          <a:effectLst/>
                          <a:latin typeface="Univers" panose="020B0503020202020204" pitchFamily="34" charset="0"/>
                        </a:rPr>
                        <a:t>Million</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1000" b="1" i="0" u="none" strike="noStrike" dirty="0">
                          <a:solidFill>
                            <a:srgbClr val="FFFFFF"/>
                          </a:solidFill>
                          <a:effectLst/>
                          <a:latin typeface="Univers" panose="020B0503020202020204" pitchFamily="34" charset="0"/>
                        </a:rPr>
                        <a:t>Q3</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tc>
                <a:tc rowSpan="2">
                  <a:txBody>
                    <a:bodyPr/>
                    <a:lstStyle/>
                    <a:p>
                      <a:pPr algn="ctr" rtl="0" fontAlgn="ctr"/>
                      <a:r>
                        <a:rPr lang="en-IN" sz="1000" b="1" i="0" u="none" strike="noStrike" dirty="0">
                          <a:solidFill>
                            <a:srgbClr val="FFFFFF"/>
                          </a:solidFill>
                          <a:effectLst/>
                          <a:latin typeface="Univers" panose="020B0503020202020204" pitchFamily="34" charset="0"/>
                        </a:rPr>
                        <a:t>y-o-y</a:t>
                      </a:r>
                    </a:p>
                    <a:p>
                      <a:pPr algn="ctr" rtl="0" fontAlgn="ctr"/>
                      <a:r>
                        <a:rPr lang="en-IN" sz="1000" b="1" i="0" u="none" strike="noStrike" dirty="0">
                          <a:solidFill>
                            <a:srgbClr val="FFFFFF"/>
                          </a:solidFill>
                          <a:effectLst/>
                          <a:latin typeface="Univers" panose="020B0503020202020204" pitchFamily="34" charset="0"/>
                        </a:rPr>
                        <a:t> </a:t>
                      </a:r>
                    </a:p>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Q2</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1" u="none" strike="noStrike" dirty="0">
                          <a:solidFill>
                            <a:srgbClr val="FFFFFF"/>
                          </a:solidFill>
                          <a:effectLst/>
                          <a:latin typeface="Univers" panose="020B0503020202020204" pitchFamily="34" charset="0"/>
                        </a:rPr>
                        <a:t>q-o-q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marL="0" algn="ctr" defTabSz="914400" rtl="0" eaLnBrk="1" fontAlgn="ctr" latinLnBrk="0" hangingPunct="1"/>
                      <a:r>
                        <a:rPr lang="en-IN" sz="1000" b="1" i="0" u="none" strike="noStrike" kern="1200" dirty="0">
                          <a:solidFill>
                            <a:srgbClr val="FFFFFF"/>
                          </a:solidFill>
                          <a:effectLst/>
                          <a:latin typeface="Univers" panose="020B0503020202020204" pitchFamily="34" charset="0"/>
                          <a:ea typeface="+mn-ea"/>
                          <a:cs typeface="+mn-cs"/>
                        </a:rPr>
                        <a:t>9M</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pPr algn="ctr" rtl="0" fontAlgn="ctr"/>
                      <a:endParaRPr lang="en-IN" sz="1000" b="1" i="0" u="none" strike="noStrike" dirty="0">
                        <a:solidFill>
                          <a:srgbClr val="FFFFFF"/>
                        </a:solidFill>
                        <a:effectLst/>
                        <a:latin typeface="Univers" panose="020B0503020202020204"/>
                      </a:endParaRP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rowSpan="2">
                  <a:txBody>
                    <a:bodyPr/>
                    <a:lstStyle/>
                    <a:p>
                      <a:pPr algn="ctr" rtl="0" fontAlgn="ctr"/>
                      <a:r>
                        <a:rPr lang="en-IN" sz="1000" b="1" i="0" u="none" strike="noStrike" dirty="0">
                          <a:solidFill>
                            <a:srgbClr val="FFFFFF"/>
                          </a:solidFill>
                          <a:effectLst/>
                          <a:latin typeface="Univers" panose="020B0503020202020204" pitchFamily="34" charset="0"/>
                        </a:rPr>
                        <a:t>y-o-y</a:t>
                      </a:r>
                    </a:p>
                    <a:p>
                      <a:pPr algn="ctr" rtl="0" fontAlgn="ctr"/>
                      <a:r>
                        <a:rPr lang="en-IN" sz="1000" b="1" i="0" u="none" strike="noStrike" dirty="0">
                          <a:solidFill>
                            <a:srgbClr val="FFFFFF"/>
                          </a:solidFill>
                          <a:effectLst/>
                          <a:latin typeface="Univers" panose="020B0503020202020204" pitchFamily="34" charset="0"/>
                        </a:rPr>
                        <a:t> </a:t>
                      </a:r>
                    </a:p>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669997575"/>
                  </a:ext>
                </a:extLst>
              </a:tr>
              <a:tr h="334725">
                <a:tc vMerge="1">
                  <a:txBody>
                    <a:bodyPr/>
                    <a:lstStyle/>
                    <a:p>
                      <a:endParaRPr lang="en-IN"/>
                    </a:p>
                  </a:txBody>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marL="0" algn="ctr" defTabSz="914400" rtl="0" eaLnBrk="1" fontAlgn="ctr" latinLnBrk="0" hangingPunct="1"/>
                      <a:r>
                        <a:rPr lang="en-IN" sz="1000" b="1" i="0" u="none" strike="noStrike" kern="1200" dirty="0">
                          <a:solidFill>
                            <a:srgbClr val="FFFFFF"/>
                          </a:solidFill>
                          <a:effectLst/>
                          <a:latin typeface="Univers" panose="020B0503020202020204" pitchFamily="34" charset="0"/>
                          <a:ea typeface="+mn-ea"/>
                          <a:cs typeface="+mn-cs"/>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marL="0" algn="ctr" defTabSz="914400" rtl="0" eaLnBrk="1" fontAlgn="ctr" latinLnBrk="0" hangingPunct="1"/>
                      <a:r>
                        <a:rPr lang="en-IN" sz="1000" b="1" i="0" u="none" strike="noStrike" kern="1200" dirty="0">
                          <a:solidFill>
                            <a:srgbClr val="FFFFFF"/>
                          </a:solidFill>
                          <a:effectLst/>
                          <a:latin typeface="Univers" panose="020B0503020202020204" pitchFamily="34" charset="0"/>
                          <a:ea typeface="+mn-ea"/>
                          <a:cs typeface="+mn-cs"/>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741575970"/>
                  </a:ext>
                </a:extLst>
              </a:tr>
              <a:tr h="304212">
                <a:tc>
                  <a:txBody>
                    <a:bodyPr/>
                    <a:lstStyle/>
                    <a:p>
                      <a:pPr algn="l" rtl="0" fontAlgn="b"/>
                      <a:r>
                        <a:rPr lang="en-IN" sz="1000" b="0" i="0" u="none" strike="noStrike" dirty="0">
                          <a:solidFill>
                            <a:schemeClr val="tx1"/>
                          </a:solidFill>
                          <a:effectLst/>
                          <a:latin typeface="Univers" panose="020B0503020202020204" pitchFamily="34" charset="0"/>
                        </a:rPr>
                        <a:t>Revenue</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1,325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1,198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1,190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3,713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3,457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extLst>
                  <a:ext uri="{0D108BD9-81ED-4DB2-BD59-A6C34878D82A}">
                    <a16:rowId xmlns:a16="http://schemas.microsoft.com/office/drawing/2014/main" val="2082051046"/>
                  </a:ext>
                </a:extLst>
              </a:tr>
              <a:tr h="304212">
                <a:tc>
                  <a:txBody>
                    <a:bodyPr/>
                    <a:lstStyle/>
                    <a:p>
                      <a:pPr algn="l" rtl="0" fontAlgn="b"/>
                      <a:r>
                        <a:rPr lang="en-IN" sz="1000" b="0" i="0" u="none" strike="noStrike" dirty="0">
                          <a:solidFill>
                            <a:schemeClr val="tx1"/>
                          </a:solidFill>
                          <a:effectLst/>
                          <a:latin typeface="Univers" panose="020B0503020202020204" pitchFamily="34" charset="0"/>
                        </a:rPr>
                        <a:t>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367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316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415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1,164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882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32.0%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2505086"/>
                  </a:ext>
                </a:extLst>
              </a:tr>
              <a:tr h="304212">
                <a:tc>
                  <a:txBody>
                    <a:bodyPr/>
                    <a:lstStyle/>
                    <a:p>
                      <a:pPr algn="l" rtl="0" fontAlgn="b"/>
                      <a:r>
                        <a:rPr lang="en-IN" sz="1000" b="0" i="1" u="none" strike="noStrike" dirty="0">
                          <a:solidFill>
                            <a:schemeClr val="tx1"/>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34.9%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31.4%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538068957"/>
                  </a:ext>
                </a:extLst>
              </a:tr>
              <a:tr h="304212">
                <a:tc>
                  <a:txBody>
                    <a:bodyPr/>
                    <a:lstStyle/>
                    <a:p>
                      <a:pPr algn="l" rtl="0" fontAlgn="b"/>
                      <a:r>
                        <a:rPr lang="en-IN" sz="1000" b="0" i="0" u="none" strike="noStrike" dirty="0">
                          <a:solidFill>
                            <a:schemeClr val="tx1"/>
                          </a:solidFill>
                          <a:effectLst/>
                          <a:latin typeface="Univers" panose="020B0503020202020204" pitchFamily="34" charset="0"/>
                        </a:rPr>
                        <a:t>Adjusted 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294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316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a:solidFill>
                            <a:srgbClr val="000000"/>
                          </a:solidFill>
                          <a:effectLst/>
                          <a:latin typeface="Univers" panose="020B0503020202020204" pitchFamily="34" charset="0"/>
                          <a:ea typeface="+mn-ea"/>
                          <a:cs typeface="+mn-cs"/>
                        </a:rPr>
                        <a:t>(6.9)%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dirty="0">
                          <a:solidFill>
                            <a:srgbClr val="000000"/>
                          </a:solidFill>
                          <a:effectLst/>
                          <a:latin typeface="Univers" panose="020B0503020202020204" pitchFamily="34" charset="0"/>
                          <a:ea typeface="+mn-ea"/>
                          <a:cs typeface="+mn-cs"/>
                        </a:rPr>
                        <a:t>337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943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882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758127392"/>
                  </a:ext>
                </a:extLst>
              </a:tr>
              <a:tr h="304212">
                <a:tc>
                  <a:txBody>
                    <a:bodyPr/>
                    <a:lstStyle/>
                    <a:p>
                      <a:pPr algn="l" rtl="0" fontAlgn="b"/>
                      <a:r>
                        <a:rPr lang="en-IN" sz="1000" b="0" i="1" u="none" strike="noStrike" dirty="0">
                          <a:solidFill>
                            <a:schemeClr val="tx1"/>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extLst>
                  <a:ext uri="{0D108BD9-81ED-4DB2-BD59-A6C34878D82A}">
                    <a16:rowId xmlns:a16="http://schemas.microsoft.com/office/drawing/2014/main" val="1543103793"/>
                  </a:ext>
                </a:extLst>
              </a:tr>
            </a:tbl>
          </a:graphicData>
        </a:graphic>
      </p:graphicFrame>
      <p:sp>
        <p:nvSpPr>
          <p:cNvPr id="10" name="TextBox 9">
            <a:extLst>
              <a:ext uri="{FF2B5EF4-FFF2-40B4-BE49-F238E27FC236}">
                <a16:creationId xmlns:a16="http://schemas.microsoft.com/office/drawing/2014/main" id="{D7CB11DA-7B82-480A-91C4-5D5DCE522E88}"/>
              </a:ext>
            </a:extLst>
          </p:cNvPr>
          <p:cNvSpPr txBox="1"/>
          <p:nvPr/>
        </p:nvSpPr>
        <p:spPr>
          <a:xfrm>
            <a:off x="1428200" y="6182576"/>
            <a:ext cx="7158788" cy="400110"/>
          </a:xfrm>
          <a:prstGeom prst="rect">
            <a:avLst/>
          </a:prstGeom>
          <a:noFill/>
        </p:spPr>
        <p:txBody>
          <a:bodyPr wrap="square" rtlCol="0">
            <a:spAutoFit/>
          </a:bodyPr>
          <a:lstStyle/>
          <a:p>
            <a:r>
              <a:rPr lang="en-US" sz="1000" dirty="0"/>
              <a:t>Note: </a:t>
            </a:r>
          </a:p>
          <a:p>
            <a:pPr marL="228600" indent="-228600">
              <a:buFont typeface="+mj-lt"/>
              <a:buAutoNum type="arabicPeriod"/>
            </a:pPr>
            <a:r>
              <a:rPr lang="en-US" sz="1000" dirty="0"/>
              <a:t>EBITDA adjusted for the impact of IND AS 116 to make it comparable with corresponding period previous year </a:t>
            </a:r>
          </a:p>
        </p:txBody>
      </p:sp>
      <p:sp>
        <p:nvSpPr>
          <p:cNvPr id="16" name="Rectangle 15">
            <a:extLst>
              <a:ext uri="{FF2B5EF4-FFF2-40B4-BE49-F238E27FC236}">
                <a16:creationId xmlns:a16="http://schemas.microsoft.com/office/drawing/2014/main" id="{A1E6A616-23AE-4CFE-81FE-851DCFB969B3}"/>
              </a:ext>
            </a:extLst>
          </p:cNvPr>
          <p:cNvSpPr/>
          <p:nvPr/>
        </p:nvSpPr>
        <p:spPr>
          <a:xfrm>
            <a:off x="1508760" y="4008288"/>
            <a:ext cx="7158788" cy="1985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66688" lvl="0" indent="-166688" algn="just">
              <a:lnSpc>
                <a:spcPts val="1500"/>
              </a:lnSpc>
              <a:spcBef>
                <a:spcPts val="400"/>
              </a:spcBef>
              <a:spcAft>
                <a:spcPts val="400"/>
              </a:spcAft>
              <a:buFont typeface="Arial" panose="020B0604020202020204" pitchFamily="34" charset="0"/>
              <a:buChar char="•"/>
            </a:pPr>
            <a:r>
              <a:rPr lang="en-US" sz="1200" dirty="0">
                <a:solidFill>
                  <a:schemeClr val="tx1"/>
                </a:solidFill>
                <a:latin typeface="Univers"/>
                <a:cs typeface="Times New Roman" panose="02020603050405020304" pitchFamily="18" charset="0"/>
              </a:rPr>
              <a:t>Continued order book execution and delivery leading to Q3 FY2020 revenue growth. </a:t>
            </a:r>
          </a:p>
          <a:p>
            <a:pPr marL="166688" lvl="0" indent="-166688" algn="just">
              <a:lnSpc>
                <a:spcPts val="1500"/>
              </a:lnSpc>
              <a:spcBef>
                <a:spcPts val="400"/>
              </a:spcBef>
              <a:spcAft>
                <a:spcPts val="400"/>
              </a:spcAft>
              <a:buFont typeface="Arial" panose="020B0604020202020204" pitchFamily="34" charset="0"/>
              <a:buChar char="•"/>
            </a:pPr>
            <a:r>
              <a:rPr lang="en-US" sz="1200" dirty="0">
                <a:solidFill>
                  <a:schemeClr val="tx1"/>
                </a:solidFill>
                <a:latin typeface="Univers"/>
                <a:cs typeface="Times New Roman" panose="02020603050405020304" pitchFamily="18" charset="0"/>
              </a:rPr>
              <a:t>Q3 FY2020 saw increased expenses on account of investments in building monolithic capabilities which will translate into benefits in the coming quarters</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Outlook:</a:t>
            </a:r>
            <a:r>
              <a:rPr lang="en-US" sz="1200" dirty="0">
                <a:solidFill>
                  <a:schemeClr val="tx1"/>
                </a:solidFill>
                <a:latin typeface="Univers"/>
                <a:cs typeface="Times New Roman" panose="02020603050405020304" pitchFamily="18" charset="0"/>
              </a:rPr>
              <a:t> Strong order book. Increased efficiency, product mix and continual improvements has seen margin growth. Successful implementation of monolithic project coupled with volume increase on major programs will drive the growth in the near future. Strengthening of supplier eco-system and vertical integration. </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Strategy</a:t>
            </a:r>
            <a:r>
              <a:rPr lang="en-US" sz="1200" dirty="0">
                <a:solidFill>
                  <a:schemeClr val="tx1"/>
                </a:solidFill>
                <a:latin typeface="Univers"/>
                <a:cs typeface="Times New Roman" panose="02020603050405020304" pitchFamily="18" charset="0"/>
              </a:rPr>
              <a:t>: Enhancing capability in large aero-structure assemblies, high precision aero-structure manufacturing, design and engineering.</a:t>
            </a:r>
          </a:p>
        </p:txBody>
      </p:sp>
    </p:spTree>
    <p:extLst>
      <p:ext uri="{BB962C8B-B14F-4D97-AF65-F5344CB8AC3E}">
        <p14:creationId xmlns:p14="http://schemas.microsoft.com/office/powerpoint/2010/main" val="392017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HYDRAULICS </a:t>
            </a:r>
            <a:r>
              <a:rPr lang="en-US" dirty="0">
                <a:solidFill>
                  <a:srgbClr val="B11116"/>
                </a:solidFill>
              </a:rPr>
              <a:t>SEGMENT</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6" name="Text Placeholder 1"/>
          <p:cNvSpPr>
            <a:spLocks noGrp="1"/>
          </p:cNvSpPr>
          <p:nvPr>
            <p:ph type="body" sz="quarter" idx="10"/>
          </p:nvPr>
        </p:nvSpPr>
        <p:spPr>
          <a:xfrm>
            <a:off x="1417320" y="1377128"/>
            <a:ext cx="3069377" cy="233308"/>
          </a:xfrm>
        </p:spPr>
        <p:txBody>
          <a:bodyPr anchor="ctr"/>
          <a:lstStyle/>
          <a:p>
            <a:r>
              <a:rPr lang="en-IN" dirty="0">
                <a:cs typeface="Times New Roman" panose="02020603050405020304" pitchFamily="18" charset="0"/>
              </a:rPr>
              <a:t>Financial Overview</a:t>
            </a:r>
            <a:endParaRPr lang="en-GB" dirty="0">
              <a:cs typeface="Times New Roman" panose="02020603050405020304" pitchFamily="18" charset="0"/>
            </a:endParaRPr>
          </a:p>
        </p:txBody>
      </p:sp>
      <p:sp>
        <p:nvSpPr>
          <p:cNvPr id="14" name="Text Placeholder 1"/>
          <p:cNvSpPr>
            <a:spLocks noGrp="1"/>
          </p:cNvSpPr>
          <p:nvPr>
            <p:ph type="body" sz="quarter" idx="10"/>
          </p:nvPr>
        </p:nvSpPr>
        <p:spPr>
          <a:xfrm>
            <a:off x="1463040" y="3657600"/>
            <a:ext cx="3069377" cy="351190"/>
          </a:xfrm>
        </p:spPr>
        <p:txBody>
          <a:bodyPr/>
          <a:lstStyle/>
          <a:p>
            <a:r>
              <a:rPr lang="en-IN" sz="1400" dirty="0">
                <a:solidFill>
                  <a:srgbClr val="0070C0"/>
                </a:solidFill>
                <a:cs typeface="Times New Roman" panose="02020603050405020304" pitchFamily="18" charset="0"/>
              </a:rPr>
              <a:t>Performance Overview</a:t>
            </a:r>
            <a:endParaRPr lang="en-GB" sz="1400" dirty="0">
              <a:solidFill>
                <a:srgbClr val="0070C0"/>
              </a:solidFill>
              <a:cs typeface="Times New Roman" panose="02020603050405020304" pitchFamily="18" charset="0"/>
            </a:endParaRPr>
          </a:p>
          <a:p>
            <a:endParaRPr lang="en-IN" sz="1400" dirty="0">
              <a:solidFill>
                <a:srgbClr val="0070C0"/>
              </a:solidFill>
              <a:cs typeface="Times New Roman" panose="02020603050405020304" pitchFamily="18" charset="0"/>
            </a:endParaRPr>
          </a:p>
        </p:txBody>
      </p:sp>
      <p:sp>
        <p:nvSpPr>
          <p:cNvPr id="15" name="Text Placeholder 1"/>
          <p:cNvSpPr>
            <a:spLocks noGrp="1"/>
          </p:cNvSpPr>
          <p:nvPr>
            <p:ph type="body" sz="quarter" idx="10"/>
          </p:nvPr>
        </p:nvSpPr>
        <p:spPr>
          <a:xfrm>
            <a:off x="6740093" y="1438067"/>
            <a:ext cx="1946708" cy="281700"/>
          </a:xfrm>
        </p:spPr>
        <p:txBody>
          <a:bodyPr anchor="ctr"/>
          <a:lstStyle/>
          <a:p>
            <a:pPr algn="ctr"/>
            <a:r>
              <a:rPr lang="en-IN" sz="1400" dirty="0">
                <a:solidFill>
                  <a:schemeClr val="bg1"/>
                </a:solidFill>
                <a:cs typeface="Times New Roman" panose="02020603050405020304" pitchFamily="18" charset="0"/>
              </a:rPr>
              <a:t>.</a:t>
            </a:r>
            <a:endParaRPr lang="en-GB" sz="1400" dirty="0">
              <a:solidFill>
                <a:schemeClr val="bg1"/>
              </a:solidFill>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142DF145-FF35-47F4-959C-6837A028C4FC}"/>
              </a:ext>
            </a:extLst>
          </p:cNvPr>
          <p:cNvGraphicFramePr>
            <a:graphicFrameLocks noGrp="1"/>
          </p:cNvGraphicFramePr>
          <p:nvPr>
            <p:extLst>
              <p:ext uri="{D42A27DB-BD31-4B8C-83A1-F6EECF244321}">
                <p14:modId xmlns:p14="http://schemas.microsoft.com/office/powerpoint/2010/main" val="3996814534"/>
              </p:ext>
            </p:extLst>
          </p:nvPr>
        </p:nvGraphicFramePr>
        <p:xfrm>
          <a:off x="1508760" y="1737360"/>
          <a:ext cx="7158788" cy="2160585"/>
        </p:xfrm>
        <a:graphic>
          <a:graphicData uri="http://schemas.openxmlformats.org/drawingml/2006/table">
            <a:tbl>
              <a:tblPr firstRow="1" bandRow="1"/>
              <a:tblGrid>
                <a:gridCol w="1043620">
                  <a:extLst>
                    <a:ext uri="{9D8B030D-6E8A-4147-A177-3AD203B41FA5}">
                      <a16:colId xmlns:a16="http://schemas.microsoft.com/office/drawing/2014/main" val="3641437970"/>
                    </a:ext>
                  </a:extLst>
                </a:gridCol>
                <a:gridCol w="764396">
                  <a:extLst>
                    <a:ext uri="{9D8B030D-6E8A-4147-A177-3AD203B41FA5}">
                      <a16:colId xmlns:a16="http://schemas.microsoft.com/office/drawing/2014/main" val="2384429622"/>
                    </a:ext>
                  </a:extLst>
                </a:gridCol>
                <a:gridCol w="764396">
                  <a:extLst>
                    <a:ext uri="{9D8B030D-6E8A-4147-A177-3AD203B41FA5}">
                      <a16:colId xmlns:a16="http://schemas.microsoft.com/office/drawing/2014/main" val="505765296"/>
                    </a:ext>
                  </a:extLst>
                </a:gridCol>
                <a:gridCol w="764396">
                  <a:extLst>
                    <a:ext uri="{9D8B030D-6E8A-4147-A177-3AD203B41FA5}">
                      <a16:colId xmlns:a16="http://schemas.microsoft.com/office/drawing/2014/main" val="2902903858"/>
                    </a:ext>
                  </a:extLst>
                </a:gridCol>
                <a:gridCol w="764396">
                  <a:extLst>
                    <a:ext uri="{9D8B030D-6E8A-4147-A177-3AD203B41FA5}">
                      <a16:colId xmlns:a16="http://schemas.microsoft.com/office/drawing/2014/main" val="3025489802"/>
                    </a:ext>
                  </a:extLst>
                </a:gridCol>
                <a:gridCol w="764396">
                  <a:extLst>
                    <a:ext uri="{9D8B030D-6E8A-4147-A177-3AD203B41FA5}">
                      <a16:colId xmlns:a16="http://schemas.microsoft.com/office/drawing/2014/main" val="2034770256"/>
                    </a:ext>
                  </a:extLst>
                </a:gridCol>
                <a:gridCol w="764396">
                  <a:extLst>
                    <a:ext uri="{9D8B030D-6E8A-4147-A177-3AD203B41FA5}">
                      <a16:colId xmlns:a16="http://schemas.microsoft.com/office/drawing/2014/main" val="2939698529"/>
                    </a:ext>
                  </a:extLst>
                </a:gridCol>
                <a:gridCol w="764396">
                  <a:extLst>
                    <a:ext uri="{9D8B030D-6E8A-4147-A177-3AD203B41FA5}">
                      <a16:colId xmlns:a16="http://schemas.microsoft.com/office/drawing/2014/main" val="3620781489"/>
                    </a:ext>
                  </a:extLst>
                </a:gridCol>
                <a:gridCol w="764396">
                  <a:extLst>
                    <a:ext uri="{9D8B030D-6E8A-4147-A177-3AD203B41FA5}">
                      <a16:colId xmlns:a16="http://schemas.microsoft.com/office/drawing/2014/main" val="2950669357"/>
                    </a:ext>
                  </a:extLst>
                </a:gridCol>
              </a:tblGrid>
              <a:tr h="304212">
                <a:tc rowSpan="2">
                  <a:txBody>
                    <a:bodyPr/>
                    <a:lstStyle/>
                    <a:p>
                      <a:pPr algn="l" rtl="0" fontAlgn="ctr"/>
                      <a:r>
                        <a:rPr lang="en-IN" sz="1000" b="1" i="0" u="none" strike="noStrike" dirty="0" err="1">
                          <a:solidFill>
                            <a:srgbClr val="FFFFFF"/>
                          </a:solidFill>
                          <a:effectLst/>
                          <a:latin typeface="Univers" panose="020B0503020202020204" pitchFamily="34" charset="0"/>
                        </a:rPr>
                        <a:t>Rs</a:t>
                      </a:r>
                      <a:r>
                        <a:rPr lang="en-IN" sz="1000" b="1" i="0" u="none" strike="noStrike" dirty="0">
                          <a:solidFill>
                            <a:srgbClr val="FFFFFF"/>
                          </a:solidFill>
                          <a:effectLst/>
                          <a:latin typeface="Univers" panose="020B0503020202020204" pitchFamily="34" charset="0"/>
                        </a:rPr>
                        <a:t>.</a:t>
                      </a:r>
                      <a:r>
                        <a:rPr lang="en-IN" sz="1000" b="1" i="0" u="none" strike="noStrike" baseline="0" dirty="0">
                          <a:solidFill>
                            <a:srgbClr val="FFFFFF"/>
                          </a:solidFill>
                          <a:effectLst/>
                          <a:latin typeface="Univers" panose="020B0503020202020204" pitchFamily="34" charset="0"/>
                        </a:rPr>
                        <a:t> </a:t>
                      </a:r>
                      <a:r>
                        <a:rPr lang="en-IN" sz="1000" b="1" i="0" u="none" strike="noStrike" dirty="0">
                          <a:solidFill>
                            <a:srgbClr val="FFFFFF"/>
                          </a:solidFill>
                          <a:effectLst/>
                          <a:latin typeface="Univers" panose="020B0503020202020204" pitchFamily="34" charset="0"/>
                        </a:rPr>
                        <a:t>Million</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1000" b="1" i="0" u="none" strike="noStrike" dirty="0">
                          <a:solidFill>
                            <a:srgbClr val="FFFFFF"/>
                          </a:solidFill>
                          <a:effectLst/>
                          <a:latin typeface="Univers" panose="020B0503020202020204" pitchFamily="34" charset="0"/>
                        </a:rPr>
                        <a:t>Q3</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tc>
                <a:tc rowSpan="2">
                  <a:txBody>
                    <a:bodyPr/>
                    <a:lstStyle/>
                    <a:p>
                      <a:pPr algn="ctr" rtl="0" fontAlgn="ctr"/>
                      <a:r>
                        <a:rPr lang="en-IN" sz="1000" b="1" i="0" u="none" strike="noStrike" dirty="0">
                          <a:solidFill>
                            <a:srgbClr val="FFFFFF"/>
                          </a:solidFill>
                          <a:effectLst/>
                          <a:latin typeface="Univers" panose="020B0503020202020204" pitchFamily="34" charset="0"/>
                        </a:rPr>
                        <a:t>y-o-y </a:t>
                      </a:r>
                    </a:p>
                    <a:p>
                      <a:pPr algn="ctr" rtl="0" fontAlgn="ctr"/>
                      <a:endParaRPr lang="en-IN" sz="1000" b="1" i="0" u="none" strike="noStrike" dirty="0">
                        <a:solidFill>
                          <a:srgbClr val="FFFFFF"/>
                        </a:solidFill>
                        <a:effectLst/>
                        <a:latin typeface="Univers" panose="020B0503020202020204" pitchFamily="34" charset="0"/>
                      </a:endParaRPr>
                    </a:p>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Q2</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rowSpan="2">
                  <a:txBody>
                    <a:bodyPr/>
                    <a:lstStyle/>
                    <a:p>
                      <a:pPr algn="ctr" rtl="0" fontAlgn="ctr"/>
                      <a:r>
                        <a:rPr lang="en-IN" sz="1000" b="1" i="1" u="none" strike="noStrike" dirty="0">
                          <a:solidFill>
                            <a:srgbClr val="FFFFFF"/>
                          </a:solidFill>
                          <a:effectLst/>
                          <a:latin typeface="Univers" panose="020B0503020202020204" pitchFamily="34" charset="0"/>
                        </a:rPr>
                        <a:t>q-o-q</a:t>
                      </a:r>
                    </a:p>
                    <a:p>
                      <a:pPr algn="ctr" rtl="0" fontAlgn="ctr"/>
                      <a:r>
                        <a:rPr lang="en-IN" sz="1000" b="1" i="1" u="none" strike="noStrike" dirty="0">
                          <a:solidFill>
                            <a:srgbClr val="FFFFFF"/>
                          </a:solidFill>
                          <a:effectLst/>
                          <a:latin typeface="Univers" panose="020B0503020202020204" pitchFamily="34" charset="0"/>
                        </a:rPr>
                        <a:t> </a:t>
                      </a:r>
                    </a:p>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1000" b="1" i="0" u="none" strike="noStrike" dirty="0">
                          <a:solidFill>
                            <a:srgbClr val="FFFFFF"/>
                          </a:solidFill>
                          <a:effectLst/>
                          <a:latin typeface="Univers" panose="020B0503020202020204" pitchFamily="34" charset="0"/>
                        </a:rPr>
                        <a:t>9M</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lnL w="1270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rowSpan="2">
                  <a:txBody>
                    <a:bodyPr/>
                    <a:lstStyle/>
                    <a:p>
                      <a:pPr algn="ctr" rtl="0" fontAlgn="ctr"/>
                      <a:r>
                        <a:rPr lang="en-IN" sz="1000" b="1" i="0" u="none" strike="noStrike" dirty="0">
                          <a:solidFill>
                            <a:srgbClr val="FFFFFF"/>
                          </a:solidFill>
                          <a:effectLst/>
                          <a:latin typeface="Univers" panose="020B0503020202020204" pitchFamily="34" charset="0"/>
                        </a:rPr>
                        <a:t>y-o-y </a:t>
                      </a:r>
                    </a:p>
                    <a:p>
                      <a:pPr algn="ctr" rtl="0" fontAlgn="ctr"/>
                      <a:endParaRPr lang="en-IN" sz="1000" b="1" i="0" u="none" strike="noStrike" dirty="0">
                        <a:solidFill>
                          <a:srgbClr val="FFFFFF"/>
                        </a:solidFill>
                        <a:effectLst/>
                        <a:latin typeface="Univers" panose="020B0503020202020204" pitchFamily="34" charset="0"/>
                      </a:endParaRPr>
                    </a:p>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669997575"/>
                  </a:ext>
                </a:extLst>
              </a:tr>
              <a:tr h="334725">
                <a:tc vMerge="1">
                  <a:txBody>
                    <a:bodyPr/>
                    <a:lstStyle/>
                    <a:p>
                      <a:endParaRPr lang="en-IN"/>
                    </a:p>
                  </a:txBody>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vMerge="1">
                  <a:txBody>
                    <a:bodyPr/>
                    <a:lstStyle/>
                    <a:p>
                      <a:pPr algn="ctr" rtl="0" fontAlgn="ctr"/>
                      <a:endParaRPr lang="en-IN" sz="1000" b="1" i="1" u="none" strike="noStrike" dirty="0">
                        <a:solidFill>
                          <a:srgbClr val="FFFFFF"/>
                        </a:solidFill>
                        <a:effectLst/>
                        <a:latin typeface="Univers" panose="020B0503020202020204"/>
                      </a:endParaRP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741575970"/>
                  </a:ext>
                </a:extLst>
              </a:tr>
              <a:tr h="304212">
                <a:tc>
                  <a:txBody>
                    <a:bodyPr/>
                    <a:lstStyle/>
                    <a:p>
                      <a:pPr algn="l" rtl="0" fontAlgn="b"/>
                      <a:r>
                        <a:rPr lang="en-IN" sz="1000" b="0" i="0" u="none" strike="noStrike" dirty="0">
                          <a:solidFill>
                            <a:srgbClr val="000000"/>
                          </a:solidFill>
                          <a:effectLst/>
                          <a:latin typeface="Univers" panose="020B0503020202020204" pitchFamily="34" charset="0"/>
                        </a:rPr>
                        <a:t>Revenue</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664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891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766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2,298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2,697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extLst>
                  <a:ext uri="{0D108BD9-81ED-4DB2-BD59-A6C34878D82A}">
                    <a16:rowId xmlns:a16="http://schemas.microsoft.com/office/drawing/2014/main" val="2082051046"/>
                  </a:ext>
                </a:extLst>
              </a:tr>
              <a:tr h="304212">
                <a:tc>
                  <a:txBody>
                    <a:bodyPr/>
                    <a:lstStyle/>
                    <a:p>
                      <a:pPr algn="l" rtl="0" fontAlgn="b"/>
                      <a:r>
                        <a:rPr lang="en-IN" sz="1000" b="0" i="0" u="none" strike="noStrike" dirty="0">
                          <a:solidFill>
                            <a:srgbClr val="000000"/>
                          </a:solidFill>
                          <a:effectLst/>
                          <a:latin typeface="Univers" panose="020B0503020202020204" pitchFamily="34" charset="0"/>
                        </a:rPr>
                        <a:t>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47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104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1" u="none" strike="noStrike" kern="1200">
                          <a:solidFill>
                            <a:srgbClr val="000000"/>
                          </a:solidFill>
                          <a:effectLst/>
                          <a:latin typeface="Univers" panose="020B0503020202020204" pitchFamily="34" charset="0"/>
                          <a:ea typeface="+mn-ea"/>
                          <a:cs typeface="+mn-cs"/>
                        </a:rPr>
                        <a:t>(54.8)%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59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(20.3)%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214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297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(28.1)%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2505086"/>
                  </a:ext>
                </a:extLst>
              </a:tr>
              <a:tr h="304212">
                <a:tc>
                  <a:txBody>
                    <a:bodyPr/>
                    <a:lstStyle/>
                    <a:p>
                      <a:pPr algn="l" rtl="0" fontAlgn="b"/>
                      <a:r>
                        <a:rPr lang="en-IN" sz="100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538068957"/>
                  </a:ext>
                </a:extLst>
              </a:tr>
              <a:tr h="304212">
                <a:tc>
                  <a:txBody>
                    <a:bodyPr/>
                    <a:lstStyle/>
                    <a:p>
                      <a:pPr algn="l" rtl="0" fontAlgn="b"/>
                      <a:r>
                        <a:rPr lang="en-IN" sz="1000" b="0" i="0" u="none" strike="noStrike" dirty="0">
                          <a:solidFill>
                            <a:srgbClr val="000000"/>
                          </a:solidFill>
                          <a:effectLst/>
                          <a:latin typeface="Univers" panose="020B0503020202020204" pitchFamily="34" charset="0"/>
                        </a:rPr>
                        <a:t>Adjusted 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104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(76.9)%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46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(47.7)%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156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0" u="none" strike="noStrike" kern="1200">
                          <a:solidFill>
                            <a:srgbClr val="000000"/>
                          </a:solidFill>
                          <a:effectLst/>
                          <a:latin typeface="Univers" panose="020B0503020202020204" pitchFamily="34" charset="0"/>
                          <a:ea typeface="+mn-ea"/>
                          <a:cs typeface="+mn-cs"/>
                        </a:rPr>
                        <a:t>297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(47.7)%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3163747"/>
                  </a:ext>
                </a:extLst>
              </a:tr>
              <a:tr h="304212">
                <a:tc>
                  <a:txBody>
                    <a:bodyPr/>
                    <a:lstStyle/>
                    <a:p>
                      <a:pPr algn="l" rtl="0" fontAlgn="b"/>
                      <a:r>
                        <a:rPr lang="en-IN" sz="100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11.0%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000" b="0" i="1" u="none" strike="noStrike" kern="1200" dirty="0">
                          <a:solidFill>
                            <a:srgbClr val="000000"/>
                          </a:solidFill>
                          <a:effectLst/>
                          <a:latin typeface="Univers" panose="020B0503020202020204" pitchFamily="34" charset="0"/>
                          <a:ea typeface="+mn-ea"/>
                          <a:cs typeface="+mn-cs"/>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extLst>
                  <a:ext uri="{0D108BD9-81ED-4DB2-BD59-A6C34878D82A}">
                    <a16:rowId xmlns:a16="http://schemas.microsoft.com/office/drawing/2014/main" val="2588743469"/>
                  </a:ext>
                </a:extLst>
              </a:tr>
            </a:tbl>
          </a:graphicData>
        </a:graphic>
      </p:graphicFrame>
      <p:sp>
        <p:nvSpPr>
          <p:cNvPr id="17" name="Rectangle 16">
            <a:extLst>
              <a:ext uri="{FF2B5EF4-FFF2-40B4-BE49-F238E27FC236}">
                <a16:creationId xmlns:a16="http://schemas.microsoft.com/office/drawing/2014/main" id="{04A622CB-AFEA-470F-AB04-DC8B2C630F84}"/>
              </a:ext>
            </a:extLst>
          </p:cNvPr>
          <p:cNvSpPr/>
          <p:nvPr/>
        </p:nvSpPr>
        <p:spPr>
          <a:xfrm>
            <a:off x="1508760" y="4005616"/>
            <a:ext cx="7158788" cy="2189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66688" indent="-166688" algn="just">
              <a:lnSpc>
                <a:spcPts val="1500"/>
              </a:lnSpc>
              <a:spcBef>
                <a:spcPts val="400"/>
              </a:spcBef>
              <a:spcAft>
                <a:spcPts val="400"/>
              </a:spcAft>
              <a:buFont typeface="Arial" panose="020B0604020202020204" pitchFamily="34" charset="0"/>
              <a:buChar char="•"/>
            </a:pPr>
            <a:r>
              <a:rPr lang="en-IN" sz="1200" dirty="0">
                <a:solidFill>
                  <a:schemeClr val="tx1"/>
                </a:solidFill>
                <a:latin typeface="Univers"/>
                <a:cs typeface="Times New Roman" panose="02020603050405020304" pitchFamily="18" charset="0"/>
              </a:rPr>
              <a:t>Hydraulics segment revenue growth was impacted by the overall slowdown. </a:t>
            </a:r>
            <a:endParaRPr lang="en-IN" sz="1200" dirty="0">
              <a:solidFill>
                <a:srgbClr val="FF0000"/>
              </a:solidFill>
              <a:latin typeface="Univers"/>
              <a:cs typeface="Times New Roman" panose="02020603050405020304" pitchFamily="18" charset="0"/>
            </a:endParaRP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panose="020B0503020202020204" pitchFamily="34" charset="0"/>
                <a:cs typeface="Times New Roman" panose="02020603050405020304" pitchFamily="18" charset="0"/>
              </a:rPr>
              <a:t>Outlook:</a:t>
            </a:r>
            <a:r>
              <a:rPr lang="en-US" sz="1200" dirty="0">
                <a:solidFill>
                  <a:schemeClr val="tx1"/>
                </a:solidFill>
                <a:latin typeface="Univers" panose="020B0503020202020204" pitchFamily="34" charset="0"/>
                <a:cs typeface="Times New Roman" panose="02020603050405020304" pitchFamily="18" charset="0"/>
              </a:rPr>
              <a:t> Newly launched products coupled with improving industrial activities are expected to lead to restored order book. Furthermore, increased infrastructure spending as outlined by the Indian government in the recent budget is expected to enhance the segment performance.</a:t>
            </a:r>
            <a:endParaRPr lang="en-IN" sz="1200" dirty="0">
              <a:solidFill>
                <a:schemeClr val="tx1"/>
              </a:solidFill>
              <a:latin typeface="Univers" panose="020B0503020202020204" pitchFamily="34" charset="0"/>
              <a:cs typeface="Times New Roman" panose="02020603050405020304" pitchFamily="18" charset="0"/>
            </a:endParaRP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panose="020B0503020202020204" pitchFamily="34" charset="0"/>
                <a:cs typeface="Times New Roman" panose="02020603050405020304" pitchFamily="18" charset="0"/>
              </a:rPr>
              <a:t>Strategy: </a:t>
            </a:r>
            <a:r>
              <a:rPr lang="en-IN" sz="1200" dirty="0">
                <a:solidFill>
                  <a:schemeClr val="tx1"/>
                </a:solidFill>
                <a:latin typeface="Univers" panose="020B0503020202020204" pitchFamily="34" charset="0"/>
                <a:cs typeface="Times New Roman" panose="02020603050405020304" pitchFamily="18" charset="0"/>
              </a:rPr>
              <a:t>Growth from farm mechanisation sector through increase in share of business with OEMs in this sector and adding new OEMs, addition of new products and expansion of wallet share per tractor. Momentum in new market segment, i.e. off highway vehicles. Focus on aftermarket products. </a:t>
            </a:r>
            <a:endParaRPr lang="en-US" sz="1200" dirty="0">
              <a:solidFill>
                <a:schemeClr val="tx1"/>
              </a:solidFill>
              <a:latin typeface="Univers" panose="020B0503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7CB11DA-7B82-480A-91C4-5D5DCE522E88}"/>
              </a:ext>
            </a:extLst>
          </p:cNvPr>
          <p:cNvSpPr txBox="1"/>
          <p:nvPr/>
        </p:nvSpPr>
        <p:spPr>
          <a:xfrm>
            <a:off x="1428200" y="5886742"/>
            <a:ext cx="7846429" cy="400110"/>
          </a:xfrm>
          <a:prstGeom prst="rect">
            <a:avLst/>
          </a:prstGeom>
          <a:noFill/>
        </p:spPr>
        <p:txBody>
          <a:bodyPr wrap="square" rtlCol="0">
            <a:spAutoFit/>
          </a:bodyPr>
          <a:lstStyle/>
          <a:p>
            <a:r>
              <a:rPr lang="en-US" sz="1000" dirty="0"/>
              <a:t>Note: </a:t>
            </a:r>
          </a:p>
          <a:p>
            <a:pPr marL="228600" indent="-228600">
              <a:buFont typeface="+mj-lt"/>
              <a:buAutoNum type="arabicPeriod"/>
            </a:pPr>
            <a:r>
              <a:rPr lang="en-US" sz="1000" dirty="0"/>
              <a:t>EBITDA adjusted for the impact of IND AS 116 to make it comparable with corresponding period previous year </a:t>
            </a:r>
          </a:p>
        </p:txBody>
      </p:sp>
    </p:spTree>
    <p:extLst>
      <p:ext uri="{BB962C8B-B14F-4D97-AF65-F5344CB8AC3E}">
        <p14:creationId xmlns:p14="http://schemas.microsoft.com/office/powerpoint/2010/main" val="355780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17320" y="1005840"/>
            <a:ext cx="7269480" cy="410978"/>
          </a:xfrm>
        </p:spPr>
        <p:txBody>
          <a:bodyPr/>
          <a:lstStyle/>
          <a:p>
            <a:r>
              <a:rPr lang="en-US" dirty="0"/>
              <a:t>AUTOMOTIVE AND METALLURGY </a:t>
            </a:r>
            <a:r>
              <a:rPr lang="en-US" dirty="0">
                <a:solidFill>
                  <a:srgbClr val="B11116"/>
                </a:solidFill>
              </a:rPr>
              <a:t>SEGMENT</a:t>
            </a:r>
          </a:p>
        </p:txBody>
      </p:sp>
      <p:sp>
        <p:nvSpPr>
          <p:cNvPr id="9"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9" name="Text Placeholder 1"/>
          <p:cNvSpPr>
            <a:spLocks noGrp="1"/>
          </p:cNvSpPr>
          <p:nvPr>
            <p:ph type="body" sz="quarter" idx="10"/>
          </p:nvPr>
        </p:nvSpPr>
        <p:spPr>
          <a:xfrm>
            <a:off x="1463040" y="3657600"/>
            <a:ext cx="3069377" cy="351190"/>
          </a:xfrm>
        </p:spPr>
        <p:txBody>
          <a:bodyPr/>
          <a:lstStyle/>
          <a:p>
            <a:pPr>
              <a:spcBef>
                <a:spcPts val="400"/>
              </a:spcBef>
              <a:spcAft>
                <a:spcPts val="400"/>
              </a:spcAft>
            </a:pPr>
            <a:r>
              <a:rPr lang="en-IN" sz="1400" dirty="0">
                <a:solidFill>
                  <a:srgbClr val="0070C0"/>
                </a:solidFill>
                <a:cs typeface="Times New Roman" panose="02020603050405020304" pitchFamily="18" charset="0"/>
              </a:rPr>
              <a:t>Performance Overview</a:t>
            </a:r>
            <a:endParaRPr lang="en-GB" sz="1400" dirty="0">
              <a:solidFill>
                <a:srgbClr val="0070C0"/>
              </a:solidFill>
              <a:cs typeface="Times New Roman" panose="02020603050405020304" pitchFamily="18" charset="0"/>
            </a:endParaRPr>
          </a:p>
        </p:txBody>
      </p:sp>
      <p:sp>
        <p:nvSpPr>
          <p:cNvPr id="15" name="Text Placeholder 1"/>
          <p:cNvSpPr>
            <a:spLocks noGrp="1"/>
          </p:cNvSpPr>
          <p:nvPr>
            <p:ph type="body" sz="quarter" idx="10"/>
          </p:nvPr>
        </p:nvSpPr>
        <p:spPr>
          <a:xfrm>
            <a:off x="1417320" y="1377128"/>
            <a:ext cx="3069377" cy="233308"/>
          </a:xfrm>
        </p:spPr>
        <p:txBody>
          <a:bodyPr anchor="ctr"/>
          <a:lstStyle/>
          <a:p>
            <a:r>
              <a:rPr lang="en-IN" dirty="0">
                <a:cs typeface="Times New Roman" panose="02020603050405020304" pitchFamily="18" charset="0"/>
              </a:rPr>
              <a:t>Financial Overview</a:t>
            </a:r>
            <a:endParaRPr lang="en-GB" dirty="0">
              <a:cs typeface="Times New Roman" panose="02020603050405020304" pitchFamily="18" charset="0"/>
            </a:endParaRPr>
          </a:p>
        </p:txBody>
      </p:sp>
      <p:sp>
        <p:nvSpPr>
          <p:cNvPr id="11" name="Text Placeholder 1"/>
          <p:cNvSpPr>
            <a:spLocks noGrp="1"/>
          </p:cNvSpPr>
          <p:nvPr>
            <p:ph type="body" sz="quarter" idx="10"/>
          </p:nvPr>
        </p:nvSpPr>
        <p:spPr>
          <a:xfrm>
            <a:off x="6740093" y="1438067"/>
            <a:ext cx="1946708" cy="281700"/>
          </a:xfrm>
        </p:spPr>
        <p:txBody>
          <a:bodyPr anchor="ctr"/>
          <a:lstStyle/>
          <a:p>
            <a:pPr algn="ctr"/>
            <a:r>
              <a:rPr lang="en-IN" sz="1400" dirty="0">
                <a:solidFill>
                  <a:schemeClr val="bg1"/>
                </a:solidFill>
                <a:cs typeface="Times New Roman" panose="02020603050405020304" pitchFamily="18" charset="0"/>
              </a:rPr>
              <a:t>.</a:t>
            </a:r>
            <a:endParaRPr lang="en-GB" sz="1400" dirty="0">
              <a:solidFill>
                <a:schemeClr val="bg1"/>
              </a:solidFill>
              <a:cs typeface="Times New Roman" panose="02020603050405020304" pitchFamily="18" charset="0"/>
            </a:endParaRPr>
          </a:p>
        </p:txBody>
      </p:sp>
      <p:sp>
        <p:nvSpPr>
          <p:cNvPr id="10" name="TextBox 9">
            <a:extLst>
              <a:ext uri="{FF2B5EF4-FFF2-40B4-BE49-F238E27FC236}">
                <a16:creationId xmlns:a16="http://schemas.microsoft.com/office/drawing/2014/main" id="{387413D8-6314-4BCD-9FFB-31CAFA4ADDEA}"/>
              </a:ext>
            </a:extLst>
          </p:cNvPr>
          <p:cNvSpPr txBox="1"/>
          <p:nvPr/>
        </p:nvSpPr>
        <p:spPr>
          <a:xfrm>
            <a:off x="1283896" y="6015039"/>
            <a:ext cx="6576207" cy="553998"/>
          </a:xfrm>
          <a:prstGeom prst="rect">
            <a:avLst/>
          </a:prstGeom>
          <a:noFill/>
        </p:spPr>
        <p:txBody>
          <a:bodyPr wrap="square" rtlCol="0">
            <a:spAutoFit/>
          </a:bodyPr>
          <a:lstStyle/>
          <a:p>
            <a:r>
              <a:rPr lang="en-US" sz="1000" dirty="0"/>
              <a:t>Note: </a:t>
            </a:r>
          </a:p>
          <a:p>
            <a:pPr marL="228600" indent="-228600">
              <a:buFont typeface="+mj-lt"/>
              <a:buAutoNum type="arabicPeriod"/>
            </a:pPr>
            <a:r>
              <a:rPr lang="en-US" sz="1000" dirty="0"/>
              <a:t>Segmental revenue adjusted for excise duty; </a:t>
            </a:r>
            <a:r>
              <a:rPr lang="en-IN" sz="1000" dirty="0"/>
              <a:t>The result / numbers are presented excluding Discontinued operations</a:t>
            </a:r>
          </a:p>
          <a:p>
            <a:pPr marL="228600" indent="-228600">
              <a:buFont typeface="+mj-lt"/>
              <a:buAutoNum type="arabicPeriod"/>
            </a:pPr>
            <a:r>
              <a:rPr lang="en-US" sz="1000" dirty="0"/>
              <a:t>EBITDA adjusted for the impact of IND AS 116 to make it comparable with corresponding period previous year </a:t>
            </a:r>
            <a:endParaRPr lang="en-IN" sz="1000" dirty="0"/>
          </a:p>
        </p:txBody>
      </p:sp>
      <p:graphicFrame>
        <p:nvGraphicFramePr>
          <p:cNvPr id="13" name="Table 12">
            <a:extLst>
              <a:ext uri="{FF2B5EF4-FFF2-40B4-BE49-F238E27FC236}">
                <a16:creationId xmlns:a16="http://schemas.microsoft.com/office/drawing/2014/main" id="{9C29D449-0AAA-4ED7-9D30-E2C02DDBEE84}"/>
              </a:ext>
            </a:extLst>
          </p:cNvPr>
          <p:cNvGraphicFramePr>
            <a:graphicFrameLocks noGrp="1"/>
          </p:cNvGraphicFramePr>
          <p:nvPr>
            <p:extLst>
              <p:ext uri="{D42A27DB-BD31-4B8C-83A1-F6EECF244321}">
                <p14:modId xmlns:p14="http://schemas.microsoft.com/office/powerpoint/2010/main" val="1989551935"/>
              </p:ext>
            </p:extLst>
          </p:nvPr>
        </p:nvGraphicFramePr>
        <p:xfrm>
          <a:off x="1508760" y="1737360"/>
          <a:ext cx="7158788" cy="2160590"/>
        </p:xfrm>
        <a:graphic>
          <a:graphicData uri="http://schemas.openxmlformats.org/drawingml/2006/table">
            <a:tbl>
              <a:tblPr firstRow="1" bandRow="1"/>
              <a:tblGrid>
                <a:gridCol w="1043620">
                  <a:extLst>
                    <a:ext uri="{9D8B030D-6E8A-4147-A177-3AD203B41FA5}">
                      <a16:colId xmlns:a16="http://schemas.microsoft.com/office/drawing/2014/main" val="3641437970"/>
                    </a:ext>
                  </a:extLst>
                </a:gridCol>
                <a:gridCol w="764396">
                  <a:extLst>
                    <a:ext uri="{9D8B030D-6E8A-4147-A177-3AD203B41FA5}">
                      <a16:colId xmlns:a16="http://schemas.microsoft.com/office/drawing/2014/main" val="2384429622"/>
                    </a:ext>
                  </a:extLst>
                </a:gridCol>
                <a:gridCol w="764396">
                  <a:extLst>
                    <a:ext uri="{9D8B030D-6E8A-4147-A177-3AD203B41FA5}">
                      <a16:colId xmlns:a16="http://schemas.microsoft.com/office/drawing/2014/main" val="505765296"/>
                    </a:ext>
                  </a:extLst>
                </a:gridCol>
                <a:gridCol w="764396">
                  <a:extLst>
                    <a:ext uri="{9D8B030D-6E8A-4147-A177-3AD203B41FA5}">
                      <a16:colId xmlns:a16="http://schemas.microsoft.com/office/drawing/2014/main" val="2902903858"/>
                    </a:ext>
                  </a:extLst>
                </a:gridCol>
                <a:gridCol w="764396">
                  <a:extLst>
                    <a:ext uri="{9D8B030D-6E8A-4147-A177-3AD203B41FA5}">
                      <a16:colId xmlns:a16="http://schemas.microsoft.com/office/drawing/2014/main" val="3025489802"/>
                    </a:ext>
                  </a:extLst>
                </a:gridCol>
                <a:gridCol w="764396">
                  <a:extLst>
                    <a:ext uri="{9D8B030D-6E8A-4147-A177-3AD203B41FA5}">
                      <a16:colId xmlns:a16="http://schemas.microsoft.com/office/drawing/2014/main" val="2034770256"/>
                    </a:ext>
                  </a:extLst>
                </a:gridCol>
                <a:gridCol w="764396">
                  <a:extLst>
                    <a:ext uri="{9D8B030D-6E8A-4147-A177-3AD203B41FA5}">
                      <a16:colId xmlns:a16="http://schemas.microsoft.com/office/drawing/2014/main" val="692426353"/>
                    </a:ext>
                  </a:extLst>
                </a:gridCol>
                <a:gridCol w="764396">
                  <a:extLst>
                    <a:ext uri="{9D8B030D-6E8A-4147-A177-3AD203B41FA5}">
                      <a16:colId xmlns:a16="http://schemas.microsoft.com/office/drawing/2014/main" val="994630901"/>
                    </a:ext>
                  </a:extLst>
                </a:gridCol>
                <a:gridCol w="764396">
                  <a:extLst>
                    <a:ext uri="{9D8B030D-6E8A-4147-A177-3AD203B41FA5}">
                      <a16:colId xmlns:a16="http://schemas.microsoft.com/office/drawing/2014/main" val="1097559457"/>
                    </a:ext>
                  </a:extLst>
                </a:gridCol>
              </a:tblGrid>
              <a:tr h="304213">
                <a:tc rowSpan="2">
                  <a:txBody>
                    <a:bodyPr/>
                    <a:lstStyle/>
                    <a:p>
                      <a:pPr algn="l" rtl="0" fontAlgn="ctr"/>
                      <a:r>
                        <a:rPr lang="en-IN" sz="1000" b="1" i="0" u="none" strike="noStrike" dirty="0" err="1">
                          <a:solidFill>
                            <a:srgbClr val="FFFFFF"/>
                          </a:solidFill>
                          <a:effectLst/>
                          <a:latin typeface="Univers" panose="020B0503020202020204" pitchFamily="34" charset="0"/>
                        </a:rPr>
                        <a:t>Rs</a:t>
                      </a:r>
                      <a:r>
                        <a:rPr lang="en-IN" sz="1000" b="1" i="0" u="none" strike="noStrike" dirty="0">
                          <a:solidFill>
                            <a:srgbClr val="FFFFFF"/>
                          </a:solidFill>
                          <a:effectLst/>
                          <a:latin typeface="Univers" panose="020B0503020202020204" pitchFamily="34" charset="0"/>
                        </a:rPr>
                        <a:t>.</a:t>
                      </a:r>
                      <a:r>
                        <a:rPr lang="en-IN" sz="1000" b="1" i="0" u="none" strike="noStrike" baseline="0" dirty="0">
                          <a:solidFill>
                            <a:srgbClr val="FFFFFF"/>
                          </a:solidFill>
                          <a:effectLst/>
                          <a:latin typeface="Univers" panose="020B0503020202020204" pitchFamily="34" charset="0"/>
                        </a:rPr>
                        <a:t> </a:t>
                      </a:r>
                      <a:r>
                        <a:rPr lang="en-IN" sz="1000" b="1" i="0" u="none" strike="noStrike" dirty="0">
                          <a:solidFill>
                            <a:srgbClr val="FFFFFF"/>
                          </a:solidFill>
                          <a:effectLst/>
                          <a:latin typeface="Univers" panose="020B0503020202020204" pitchFamily="34" charset="0"/>
                        </a:rPr>
                        <a:t>Million</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1000" b="1" i="0" u="none" strike="noStrike" dirty="0">
                          <a:solidFill>
                            <a:srgbClr val="FFFFFF"/>
                          </a:solidFill>
                          <a:effectLst/>
                          <a:latin typeface="Univers" panose="020B0503020202020204" pitchFamily="34" charset="0"/>
                        </a:rPr>
                        <a:t>Q3</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tc>
                <a:tc>
                  <a:txBody>
                    <a:bodyPr/>
                    <a:lstStyle/>
                    <a:p>
                      <a:pPr algn="ctr" rtl="0" fontAlgn="ctr"/>
                      <a:r>
                        <a:rPr lang="en-IN" sz="1000" b="1" i="0" u="none" strike="noStrike" dirty="0">
                          <a:solidFill>
                            <a:srgbClr val="FFFFFF"/>
                          </a:solidFill>
                          <a:effectLst/>
                          <a:latin typeface="Univers" panose="020B0503020202020204" pitchFamily="34" charset="0"/>
                        </a:rPr>
                        <a:t>y-o-y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Q2</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1" u="none" strike="noStrike" dirty="0">
                          <a:solidFill>
                            <a:srgbClr val="FFFFFF"/>
                          </a:solidFill>
                          <a:effectLst/>
                          <a:latin typeface="Univers" panose="020B0503020202020204" pitchFamily="34" charset="0"/>
                        </a:rPr>
                        <a:t>q-o-q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gridSpan="2">
                  <a:txBody>
                    <a:bodyPr/>
                    <a:lstStyle/>
                    <a:p>
                      <a:pPr algn="ctr" rtl="0" fontAlgn="ctr"/>
                      <a:r>
                        <a:rPr lang="en-IN" sz="1000" b="1" i="0" u="none" strike="noStrike" dirty="0">
                          <a:solidFill>
                            <a:srgbClr val="FFFFFF"/>
                          </a:solidFill>
                          <a:effectLst/>
                          <a:latin typeface="Univers" panose="020B0503020202020204" pitchFamily="34" charset="0"/>
                        </a:rPr>
                        <a:t>9M</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hMerge="1">
                  <a:txBody>
                    <a:bodyPr/>
                    <a:lstStyle/>
                    <a:p>
                      <a:endParaRPr lang="en-IN"/>
                    </a:p>
                  </a:txBody>
                  <a:tcPr>
                    <a:lnL w="1270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y-o-y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a:noFill/>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669997575"/>
                  </a:ext>
                </a:extLst>
              </a:tr>
              <a:tr h="334725">
                <a:tc vMerge="1">
                  <a:txBody>
                    <a:bodyPr/>
                    <a:lstStyle/>
                    <a:p>
                      <a:endParaRPr lang="en-IN"/>
                    </a:p>
                  </a:txBody>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rgbClr val="F2F2F2"/>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FY20</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0" u="none" strike="noStrike" dirty="0">
                          <a:solidFill>
                            <a:srgbClr val="FFFFFF"/>
                          </a:solidFill>
                          <a:effectLst/>
                          <a:latin typeface="Univers" panose="020B0503020202020204" pitchFamily="34" charset="0"/>
                        </a:rPr>
                        <a:t>FY19</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tc>
                  <a:txBody>
                    <a:bodyPr/>
                    <a:lstStyle/>
                    <a:p>
                      <a:pPr algn="ctr" rtl="0" fontAlgn="ctr"/>
                      <a:r>
                        <a:rPr lang="en-IN" sz="1000" b="1" i="1" u="none" strike="noStrike" dirty="0">
                          <a:solidFill>
                            <a:srgbClr val="FFFFFF"/>
                          </a:solidFill>
                          <a:effectLst/>
                          <a:latin typeface="Univers" panose="020B0503020202020204" pitchFamily="34" charset="0"/>
                        </a:rPr>
                        <a:t>Growth (%)</a:t>
                      </a:r>
                    </a:p>
                  </a:txBody>
                  <a:tcPr marL="28800" marR="28800" marT="0" marB="0" anchor="ctr">
                    <a:lnL w="12700" cap="flat" cmpd="sng" algn="ctr">
                      <a:solidFill>
                        <a:schemeClr val="bg1"/>
                      </a:solidFill>
                      <a:prstDash val="solid"/>
                      <a:round/>
                      <a:headEnd type="none" w="med" len="med"/>
                      <a:tailEnd type="none" w="med" len="med"/>
                    </a:lnL>
                    <a:lnR w="12700" cap="flat" cmpd="sng" algn="ctr">
                      <a:solidFill>
                        <a:srgbClr val="F2F2F2"/>
                      </a:solidFill>
                      <a:prstDash val="solid"/>
                      <a:round/>
                      <a:headEnd type="none" w="med" len="med"/>
                      <a:tailEnd type="none" w="med" len="med"/>
                    </a:lnR>
                    <a:lnT>
                      <a:noFill/>
                    </a:lnT>
                    <a:lnB w="12700" cap="flat" cmpd="sng" algn="ctr">
                      <a:solidFill>
                        <a:srgbClr val="F2F2F2"/>
                      </a:solidFill>
                      <a:prstDash val="solid"/>
                      <a:round/>
                      <a:headEnd type="none" w="med" len="med"/>
                      <a:tailEnd type="none" w="med" len="med"/>
                    </a:lnB>
                    <a:gradFill>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gradFill>
                  </a:tcPr>
                </a:tc>
                <a:extLst>
                  <a:ext uri="{0D108BD9-81ED-4DB2-BD59-A6C34878D82A}">
                    <a16:rowId xmlns:a16="http://schemas.microsoft.com/office/drawing/2014/main" val="741575970"/>
                  </a:ext>
                </a:extLst>
              </a:tr>
              <a:tr h="304213">
                <a:tc>
                  <a:txBody>
                    <a:bodyPr/>
                    <a:lstStyle/>
                    <a:p>
                      <a:pPr algn="l" rtl="0" fontAlgn="b"/>
                      <a:r>
                        <a:rPr lang="en-IN" sz="1000" b="0" i="0" u="none" strike="noStrike" dirty="0">
                          <a:solidFill>
                            <a:srgbClr val="000000"/>
                          </a:solidFill>
                          <a:effectLst/>
                          <a:latin typeface="Univers" panose="020B0503020202020204" pitchFamily="34" charset="0"/>
                        </a:rPr>
                        <a:t>Revenue</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dirty="0">
                          <a:solidFill>
                            <a:srgbClr val="000000"/>
                          </a:solidFill>
                          <a:effectLst/>
                          <a:latin typeface="Univers" panose="020B0503020202020204"/>
                        </a:rPr>
                        <a:t>1,067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1,577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(32.3)%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1,249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3,997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5,001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(20.1)%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E7E7E7"/>
                    </a:solidFill>
                  </a:tcPr>
                </a:tc>
                <a:extLst>
                  <a:ext uri="{0D108BD9-81ED-4DB2-BD59-A6C34878D82A}">
                    <a16:rowId xmlns:a16="http://schemas.microsoft.com/office/drawing/2014/main" val="2082051046"/>
                  </a:ext>
                </a:extLst>
              </a:tr>
              <a:tr h="304213">
                <a:tc>
                  <a:txBody>
                    <a:bodyPr/>
                    <a:lstStyle/>
                    <a:p>
                      <a:pPr algn="l" rtl="0" fontAlgn="b"/>
                      <a:r>
                        <a:rPr lang="en-IN" sz="1000" b="0" i="0" u="none" strike="noStrike" dirty="0">
                          <a:solidFill>
                            <a:srgbClr val="000000"/>
                          </a:solidFill>
                          <a:effectLst/>
                          <a:latin typeface="Univers" panose="020B0503020202020204" pitchFamily="34" charset="0"/>
                        </a:rPr>
                        <a:t>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000" b="0" i="0" u="none" strike="noStrike">
                          <a:solidFill>
                            <a:srgbClr val="000000"/>
                          </a:solidFill>
                          <a:effectLst/>
                          <a:latin typeface="Univers" panose="020B0503020202020204"/>
                        </a:rPr>
                        <a:t>53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000" b="0" i="0" u="none" strike="noStrike">
                          <a:solidFill>
                            <a:srgbClr val="000000"/>
                          </a:solidFill>
                          <a:effectLst/>
                          <a:latin typeface="Univers" panose="020B0503020202020204"/>
                        </a:rPr>
                        <a:t>39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000" b="0" i="1" u="none" strike="noStrike">
                          <a:solidFill>
                            <a:srgbClr val="000000"/>
                          </a:solidFill>
                          <a:effectLst/>
                          <a:latin typeface="Univers" panose="020B0503020202020204"/>
                        </a:rPr>
                        <a:t>35.5%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US" sz="1000" b="0" i="0" u="none" strike="noStrike">
                          <a:solidFill>
                            <a:srgbClr val="000000"/>
                          </a:solidFill>
                          <a:effectLst/>
                          <a:latin typeface="Univers" panose="020B0503020202020204"/>
                        </a:rPr>
                        <a:t>43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000" b="0" i="1" u="none" strike="noStrike">
                          <a:solidFill>
                            <a:srgbClr val="000000"/>
                          </a:solidFill>
                          <a:effectLst/>
                          <a:latin typeface="Univers" panose="020B0503020202020204"/>
                        </a:rPr>
                        <a:t>23.3%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US" sz="1000" b="0" i="0" u="none" strike="noStrike">
                          <a:solidFill>
                            <a:srgbClr val="000000"/>
                          </a:solidFill>
                          <a:effectLst/>
                          <a:latin typeface="Univers" panose="020B0503020202020204"/>
                        </a:rPr>
                        <a:t>221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US" sz="1000" b="0" i="0" u="none" strike="noStrike">
                          <a:solidFill>
                            <a:srgbClr val="000000"/>
                          </a:solidFill>
                          <a:effectLst/>
                          <a:latin typeface="Univers" panose="020B0503020202020204"/>
                        </a:rPr>
                        <a:t>148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b"/>
                      <a:r>
                        <a:rPr lang="en-US" sz="1000" b="0" i="1" u="none" strike="noStrike">
                          <a:solidFill>
                            <a:srgbClr val="000000"/>
                          </a:solidFill>
                          <a:effectLst/>
                          <a:latin typeface="Univers" panose="020B0503020202020204"/>
                        </a:rPr>
                        <a:t>49.9%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2505086"/>
                  </a:ext>
                </a:extLst>
              </a:tr>
              <a:tr h="304213">
                <a:tc>
                  <a:txBody>
                    <a:bodyPr/>
                    <a:lstStyle/>
                    <a:p>
                      <a:pPr algn="l" rtl="0" fontAlgn="b"/>
                      <a:r>
                        <a:rPr lang="en-IN" sz="100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dirty="0">
                          <a:solidFill>
                            <a:srgbClr val="000000"/>
                          </a:solidFill>
                          <a:effectLst/>
                          <a:latin typeface="Univers" panose="020B0503020202020204"/>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dirty="0">
                          <a:solidFill>
                            <a:srgbClr val="000000"/>
                          </a:solidFill>
                          <a:effectLst/>
                          <a:latin typeface="Univers" panose="020B0503020202020204"/>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dirty="0">
                          <a:solidFill>
                            <a:srgbClr val="000000"/>
                          </a:solidFill>
                          <a:effectLst/>
                          <a:latin typeface="Univers" panose="020B0503020202020204"/>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538068957"/>
                  </a:ext>
                </a:extLst>
              </a:tr>
              <a:tr h="304213">
                <a:tc>
                  <a:txBody>
                    <a:bodyPr/>
                    <a:lstStyle/>
                    <a:p>
                      <a:pPr algn="l" rtl="0" fontAlgn="b"/>
                      <a:r>
                        <a:rPr lang="en-IN" sz="1000" b="0" i="0" u="none" strike="noStrike" dirty="0">
                          <a:solidFill>
                            <a:srgbClr val="000000"/>
                          </a:solidFill>
                          <a:effectLst/>
                          <a:latin typeface="Univers" panose="020B0503020202020204" pitchFamily="34" charset="0"/>
                        </a:rPr>
                        <a:t>Adjusted EBITDA</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39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1" u="none" strike="noStrike" dirty="0">
                          <a:solidFill>
                            <a:srgbClr val="000000"/>
                          </a:solidFill>
                          <a:effectLst/>
                          <a:latin typeface="Univers" panose="020B0503020202020204"/>
                        </a:rPr>
                        <a:t>(61.6)%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dirty="0">
                          <a:solidFill>
                            <a:srgbClr val="000000"/>
                          </a:solidFill>
                          <a:effectLst/>
                          <a:latin typeface="Univers" panose="020B0503020202020204"/>
                        </a:rPr>
                        <a:t>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1" u="none" strike="noStrike" dirty="0">
                          <a:solidFill>
                            <a:srgbClr val="000000"/>
                          </a:solidFill>
                          <a:effectLst/>
                          <a:latin typeface="Univers" panose="020B0503020202020204"/>
                        </a:rPr>
                        <a:t>206.1%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110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0" u="none" strike="noStrike">
                          <a:solidFill>
                            <a:srgbClr val="000000"/>
                          </a:solidFill>
                          <a:effectLst/>
                          <a:latin typeface="Univers" panose="020B0503020202020204"/>
                        </a:rPr>
                        <a:t>148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b"/>
                      <a:r>
                        <a:rPr lang="en-US" sz="1000" b="0" i="1" u="none" strike="noStrike">
                          <a:solidFill>
                            <a:srgbClr val="000000"/>
                          </a:solidFill>
                          <a:effectLst/>
                          <a:latin typeface="Univers" panose="020B0503020202020204"/>
                        </a:rPr>
                        <a:t>(25.4)%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01594682"/>
                  </a:ext>
                </a:extLst>
              </a:tr>
              <a:tr h="304213">
                <a:tc>
                  <a:txBody>
                    <a:bodyPr/>
                    <a:lstStyle/>
                    <a:p>
                      <a:pPr algn="l" rtl="0" fontAlgn="b"/>
                      <a:r>
                        <a:rPr lang="en-IN" sz="1000" b="0" i="1" u="none" strike="noStrike" dirty="0">
                          <a:solidFill>
                            <a:srgbClr val="000000"/>
                          </a:solidFill>
                          <a:effectLst/>
                          <a:latin typeface="Univers" panose="020B0503020202020204" pitchFamily="34" charset="0"/>
                        </a:rPr>
                        <a:t>Margin (%)</a:t>
                      </a: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US" sz="1000" b="0" i="1" u="none" strike="noStrike">
                          <a:solidFill>
                            <a:srgbClr val="000000"/>
                          </a:solidFill>
                          <a:effectLst/>
                          <a:latin typeface="Univers" panose="020B0503020202020204"/>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US" sz="1000" b="0" i="1" u="none" strike="noStrike">
                          <a:solidFill>
                            <a:srgbClr val="000000"/>
                          </a:solidFill>
                          <a:effectLst/>
                          <a:latin typeface="Univers" panose="020B0503020202020204"/>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US" sz="1000" b="0" i="1" u="none" strike="noStrike">
                          <a:solidFill>
                            <a:srgbClr val="000000"/>
                          </a:solidFill>
                          <a:effectLst/>
                          <a:latin typeface="Univers" panose="020B0503020202020204"/>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US" sz="1000" b="0" i="1" u="none" strike="noStrike">
                          <a:solidFill>
                            <a:srgbClr val="000000"/>
                          </a:solidFill>
                          <a:effectLst/>
                          <a:latin typeface="Univers" panose="020B0503020202020204"/>
                        </a:rPr>
                        <a:t>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b"/>
                      <a:r>
                        <a:rPr lang="en-US" sz="1000" b="0" i="1" u="none" strike="noStrike" dirty="0">
                          <a:solidFill>
                            <a:srgbClr val="000000"/>
                          </a:solidFill>
                          <a:effectLst/>
                          <a:latin typeface="Univers" panose="020B0503020202020204"/>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US" sz="1000" b="0" i="1" u="none" strike="noStrike" dirty="0">
                          <a:solidFill>
                            <a:srgbClr val="000000"/>
                          </a:solidFill>
                          <a:effectLst/>
                          <a:latin typeface="Univers" panose="020B0503020202020204"/>
                        </a:rPr>
                        <a:t>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US" sz="1000" b="0" i="1" u="none" strike="noStrike" dirty="0">
                          <a:solidFill>
                            <a:srgbClr val="000000"/>
                          </a:solidFill>
                          <a:effectLst/>
                          <a:latin typeface="Univers" panose="020B0503020202020204"/>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tc>
                  <a:txBody>
                    <a:bodyPr/>
                    <a:lstStyle/>
                    <a:p>
                      <a:pPr algn="ctr" rtl="0" fontAlgn="b"/>
                      <a:r>
                        <a:rPr lang="en-US" sz="1000" b="0" i="1" u="none" strike="noStrike" dirty="0">
                          <a:solidFill>
                            <a:srgbClr val="000000"/>
                          </a:solidFill>
                          <a:effectLst/>
                          <a:latin typeface="Univers" panose="020B0503020202020204"/>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BFBFBF"/>
                    </a:solidFill>
                  </a:tcPr>
                </a:tc>
                <a:extLst>
                  <a:ext uri="{0D108BD9-81ED-4DB2-BD59-A6C34878D82A}">
                    <a16:rowId xmlns:a16="http://schemas.microsoft.com/office/drawing/2014/main" val="16885597"/>
                  </a:ext>
                </a:extLst>
              </a:tr>
            </a:tbl>
          </a:graphicData>
        </a:graphic>
      </p:graphicFrame>
      <p:sp>
        <p:nvSpPr>
          <p:cNvPr id="12" name="Rectangle 11">
            <a:extLst>
              <a:ext uri="{FF2B5EF4-FFF2-40B4-BE49-F238E27FC236}">
                <a16:creationId xmlns:a16="http://schemas.microsoft.com/office/drawing/2014/main" id="{79E1085A-F136-448A-AB32-32173B2E408C}"/>
              </a:ext>
            </a:extLst>
          </p:cNvPr>
          <p:cNvSpPr/>
          <p:nvPr/>
        </p:nvSpPr>
        <p:spPr>
          <a:xfrm>
            <a:off x="1473362" y="3986750"/>
            <a:ext cx="7194186" cy="2378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166688" lvl="0" indent="-166688" algn="just">
              <a:lnSpc>
                <a:spcPts val="1500"/>
              </a:lnSpc>
              <a:spcBef>
                <a:spcPts val="400"/>
              </a:spcBef>
              <a:spcAft>
                <a:spcPts val="400"/>
              </a:spcAft>
              <a:buFont typeface="Arial" panose="020B0604020202020204" pitchFamily="34" charset="0"/>
              <a:buChar char="•"/>
            </a:pPr>
            <a:r>
              <a:rPr lang="en-US" sz="1200" dirty="0">
                <a:solidFill>
                  <a:schemeClr val="tx1"/>
                </a:solidFill>
                <a:latin typeface="Univers"/>
                <a:cs typeface="Times New Roman" panose="02020603050405020304" pitchFamily="18" charset="0"/>
              </a:rPr>
              <a:t>With a focus on margin expansion, low margin products rationalization continued during the period as well. Topline growth subdued due to the slowdown in the auto industry in India as well as globally.</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Outlook:</a:t>
            </a:r>
            <a:r>
              <a:rPr lang="en-US" sz="1200" dirty="0">
                <a:solidFill>
                  <a:schemeClr val="tx1"/>
                </a:solidFill>
                <a:latin typeface="Univers"/>
                <a:cs typeface="Times New Roman" panose="02020603050405020304" pitchFamily="18" charset="0"/>
              </a:rPr>
              <a:t> Increased shift in production facilities from China to Europe is expected to help improve product base and in turn improve business. Product rationalization and ramp up of new orders in India is expected to benefit the profitability and growth in the coming quarters. </a:t>
            </a:r>
          </a:p>
          <a:p>
            <a:pPr marL="166688" lvl="0" indent="-166688" algn="just">
              <a:lnSpc>
                <a:spcPts val="1500"/>
              </a:lnSpc>
              <a:spcBef>
                <a:spcPts val="400"/>
              </a:spcBef>
              <a:spcAft>
                <a:spcPts val="400"/>
              </a:spcAft>
              <a:buFont typeface="Arial" panose="020B0604020202020204" pitchFamily="34" charset="0"/>
              <a:buChar char="•"/>
            </a:pPr>
            <a:r>
              <a:rPr lang="en-US" sz="1200" b="1" dirty="0">
                <a:solidFill>
                  <a:schemeClr val="tx1"/>
                </a:solidFill>
                <a:latin typeface="Univers"/>
                <a:cs typeface="Times New Roman" panose="02020603050405020304" pitchFamily="18" charset="0"/>
              </a:rPr>
              <a:t>Strategy:</a:t>
            </a:r>
            <a:r>
              <a:rPr lang="en-US" sz="1200" dirty="0">
                <a:solidFill>
                  <a:schemeClr val="tx1"/>
                </a:solidFill>
                <a:latin typeface="Univers"/>
                <a:cs typeface="Times New Roman" panose="02020603050405020304" pitchFamily="18" charset="0"/>
              </a:rPr>
              <a:t> Focus on high margin product mix, exports, ramp-up of existing products, performance-critical components, customer diversification and capacity utilization. Focus on increasing volumes for new products increased under BS-VI.</a:t>
            </a:r>
          </a:p>
        </p:txBody>
      </p:sp>
    </p:spTree>
    <p:extLst>
      <p:ext uri="{BB962C8B-B14F-4D97-AF65-F5344CB8AC3E}">
        <p14:creationId xmlns:p14="http://schemas.microsoft.com/office/powerpoint/2010/main" val="314309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0"/>
          </p:nvPr>
        </p:nvSpPr>
        <p:spPr>
          <a:xfrm>
            <a:off x="1428200" y="3904159"/>
            <a:ext cx="3647049" cy="351190"/>
          </a:xfrm>
        </p:spPr>
        <p:txBody>
          <a:bodyPr/>
          <a:lstStyle/>
          <a:p>
            <a:pPr algn="ctr"/>
            <a:r>
              <a:rPr lang="en-US" sz="1400" dirty="0">
                <a:solidFill>
                  <a:srgbClr val="0070C0"/>
                </a:solidFill>
                <a:cs typeface="Times New Roman" panose="02020603050405020304" pitchFamily="18" charset="0"/>
              </a:rPr>
              <a:t>EBITDA (Rs. mn) and Margin (%)</a:t>
            </a:r>
            <a:endParaRPr lang="en-GB" sz="1400" dirty="0">
              <a:solidFill>
                <a:srgbClr val="0070C0"/>
              </a:solidFill>
              <a:cs typeface="Times New Roman" panose="02020603050405020304" pitchFamily="18" charset="0"/>
            </a:endParaRPr>
          </a:p>
        </p:txBody>
      </p:sp>
      <p:sp>
        <p:nvSpPr>
          <p:cNvPr id="2" name="Text Placeholder 1"/>
          <p:cNvSpPr>
            <a:spLocks noGrp="1"/>
          </p:cNvSpPr>
          <p:nvPr>
            <p:ph type="body" sz="quarter" idx="10"/>
          </p:nvPr>
        </p:nvSpPr>
        <p:spPr>
          <a:xfrm>
            <a:off x="1440074" y="1431234"/>
            <a:ext cx="3647049" cy="351190"/>
          </a:xfrm>
        </p:spPr>
        <p:txBody>
          <a:bodyPr/>
          <a:lstStyle/>
          <a:p>
            <a:pPr algn="ctr"/>
            <a:r>
              <a:rPr lang="en-IN" sz="1400" dirty="0">
                <a:solidFill>
                  <a:srgbClr val="0070C0"/>
                </a:solidFill>
                <a:cs typeface="Times New Roman" panose="02020603050405020304" pitchFamily="18" charset="0"/>
              </a:rPr>
              <a:t>Revenue (Rs. mn) and Growth (Q-o-Q)</a:t>
            </a:r>
          </a:p>
        </p:txBody>
      </p:sp>
      <p:sp>
        <p:nvSpPr>
          <p:cNvPr id="3" name="Content Placeholder 2"/>
          <p:cNvSpPr>
            <a:spLocks noGrp="1"/>
          </p:cNvSpPr>
          <p:nvPr>
            <p:ph sz="quarter" idx="11"/>
          </p:nvPr>
        </p:nvSpPr>
        <p:spPr>
          <a:xfrm>
            <a:off x="1417320" y="1005840"/>
            <a:ext cx="7269480" cy="410978"/>
          </a:xfrm>
        </p:spPr>
        <p:txBody>
          <a:bodyPr/>
          <a:lstStyle/>
          <a:p>
            <a:r>
              <a:rPr lang="en-US" dirty="0"/>
              <a:t>QUARTERLY </a:t>
            </a:r>
            <a:r>
              <a:rPr lang="en-US" dirty="0">
                <a:solidFill>
                  <a:srgbClr val="B11116"/>
                </a:solidFill>
              </a:rPr>
              <a:t>FINANCIAL TRENDS</a:t>
            </a:r>
          </a:p>
        </p:txBody>
      </p:sp>
      <p:sp>
        <p:nvSpPr>
          <p:cNvPr id="9" name="Text Placeholder 1"/>
          <p:cNvSpPr>
            <a:spLocks noGrp="1"/>
          </p:cNvSpPr>
          <p:nvPr>
            <p:ph type="body" sz="quarter" idx="10"/>
          </p:nvPr>
        </p:nvSpPr>
        <p:spPr>
          <a:xfrm>
            <a:off x="5301887" y="1431234"/>
            <a:ext cx="3503392" cy="351190"/>
          </a:xfrm>
        </p:spPr>
        <p:txBody>
          <a:bodyPr/>
          <a:lstStyle/>
          <a:p>
            <a:pPr algn="ctr"/>
            <a:r>
              <a:rPr lang="en-IN" sz="1400" dirty="0">
                <a:solidFill>
                  <a:srgbClr val="0070C0"/>
                </a:solidFill>
                <a:cs typeface="Times New Roman" panose="02020603050405020304" pitchFamily="18" charset="0"/>
              </a:rPr>
              <a:t>Segment Wise Revenue Contribution</a:t>
            </a:r>
            <a:endParaRPr lang="en-GB" sz="1400" dirty="0">
              <a:solidFill>
                <a:srgbClr val="0070C0"/>
              </a:solidFill>
              <a:cs typeface="Times New Roman" panose="02020603050405020304" pitchFamily="18" charset="0"/>
            </a:endParaRPr>
          </a:p>
        </p:txBody>
      </p:sp>
      <p:sp>
        <p:nvSpPr>
          <p:cNvPr id="25" name="Slide Number Placeholder 5"/>
          <p:cNvSpPr txBox="1">
            <a:spLocks/>
          </p:cNvSpPr>
          <p:nvPr/>
        </p:nvSpPr>
        <p:spPr>
          <a:xfrm>
            <a:off x="4321043" y="6537288"/>
            <a:ext cx="501915" cy="255396"/>
          </a:xfrm>
          <a:prstGeom prst="rect">
            <a:avLst/>
          </a:prstGeom>
        </p:spPr>
        <p:txBody>
          <a:bodyPr anchor="ctr"/>
          <a:lstStyle>
            <a:lvl1pPr algn="r">
              <a:defRPr sz="1400">
                <a:solidFill>
                  <a:schemeClr val="tx1">
                    <a:lumMod val="50000"/>
                    <a:lumOff val="50000"/>
                  </a:schemeClr>
                </a:solidFill>
                <a:latin typeface="Univer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C02ADAB-9BE8-4950-9ECD-01E1D549E2BD}" type="slidenum">
              <a:rPr kumimoji="0" lang="en-US" sz="1000" i="0" u="none" strike="noStrike" kern="1200" cap="none" spc="0" normalizeH="0" baseline="0" noProof="0" smtClean="0">
                <a:ln>
                  <a:noFill/>
                </a:ln>
                <a:effectLst/>
                <a:uLnTx/>
                <a:uFillTx/>
                <a:latin typeface="Univer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i="0" u="none" strike="noStrike" kern="1200" cap="none" spc="0" normalizeH="0" baseline="0" noProof="0" dirty="0">
              <a:ln>
                <a:noFill/>
              </a:ln>
              <a:effectLst/>
              <a:uLnTx/>
              <a:uFillTx/>
              <a:latin typeface="Univers" pitchFamily="34" charset="0"/>
              <a:ea typeface="+mn-ea"/>
              <a:cs typeface="+mn-cs"/>
            </a:endParaRPr>
          </a:p>
        </p:txBody>
      </p:sp>
      <p:sp>
        <p:nvSpPr>
          <p:cNvPr id="13" name="TextBox 12">
            <a:extLst>
              <a:ext uri="{FF2B5EF4-FFF2-40B4-BE49-F238E27FC236}">
                <a16:creationId xmlns:a16="http://schemas.microsoft.com/office/drawing/2014/main" id="{5FF3FF46-9238-481D-9E75-6CC9FDFE961A}"/>
              </a:ext>
            </a:extLst>
          </p:cNvPr>
          <p:cNvSpPr txBox="1"/>
          <p:nvPr/>
        </p:nvSpPr>
        <p:spPr>
          <a:xfrm>
            <a:off x="1428200" y="6105363"/>
            <a:ext cx="6314512" cy="461665"/>
          </a:xfrm>
          <a:prstGeom prst="rect">
            <a:avLst/>
          </a:prstGeom>
          <a:noFill/>
        </p:spPr>
        <p:txBody>
          <a:bodyPr wrap="square" rtlCol="0">
            <a:spAutoFit/>
          </a:bodyPr>
          <a:lstStyle/>
          <a:p>
            <a:r>
              <a:rPr lang="en-US" sz="800" dirty="0">
                <a:latin typeface="Univers" panose="020B0503020202020204" pitchFamily="34" charset="0"/>
              </a:rPr>
              <a:t>Note: </a:t>
            </a:r>
          </a:p>
          <a:p>
            <a:pPr marL="228600" indent="-228600">
              <a:buFont typeface="+mj-lt"/>
              <a:buAutoNum type="arabicPeriod"/>
            </a:pPr>
            <a:r>
              <a:rPr lang="en-IN" sz="800" dirty="0">
                <a:latin typeface="Univers" panose="020B0503020202020204" pitchFamily="34" charset="0"/>
              </a:rPr>
              <a:t>The result / numbers are presented excluding Discontinued operations</a:t>
            </a:r>
          </a:p>
          <a:p>
            <a:pPr marL="228600" indent="-228600">
              <a:buFont typeface="+mj-lt"/>
              <a:buAutoNum type="arabicPeriod"/>
            </a:pPr>
            <a:r>
              <a:rPr lang="en-US" sz="800" dirty="0">
                <a:latin typeface="Univers" panose="020B0503020202020204" pitchFamily="34" charset="0"/>
              </a:rPr>
              <a:t>EBITDA adjusted for the impact of IND AS 116 to make it comparable with corresponding period previous year </a:t>
            </a:r>
            <a:endParaRPr lang="en-IN" sz="800" dirty="0">
              <a:latin typeface="Univers" panose="020B0503020202020204" pitchFamily="34" charset="0"/>
            </a:endParaRPr>
          </a:p>
        </p:txBody>
      </p:sp>
      <p:sp>
        <p:nvSpPr>
          <p:cNvPr id="19" name="Text Placeholder 1">
            <a:extLst>
              <a:ext uri="{FF2B5EF4-FFF2-40B4-BE49-F238E27FC236}">
                <a16:creationId xmlns:a16="http://schemas.microsoft.com/office/drawing/2014/main" id="{1727FF95-198F-4E8A-ADD1-1A0851D47B1C}"/>
              </a:ext>
            </a:extLst>
          </p:cNvPr>
          <p:cNvSpPr txBox="1">
            <a:spLocks/>
          </p:cNvSpPr>
          <p:nvPr/>
        </p:nvSpPr>
        <p:spPr>
          <a:xfrm>
            <a:off x="5202422" y="3904159"/>
            <a:ext cx="3789984" cy="351190"/>
          </a:xfrm>
          <a:prstGeom prst="rect">
            <a:avLst/>
          </a:prstGeom>
        </p:spPr>
        <p:txBody>
          <a:bodyPr/>
          <a:lstStyle>
            <a:lvl1pPr marL="342900" indent="-342900" algn="l" defTabSz="914400" rtl="0" eaLnBrk="1" latinLnBrk="0" hangingPunct="1">
              <a:lnSpc>
                <a:spcPct val="100000"/>
              </a:lnSpc>
              <a:spcBef>
                <a:spcPts val="0"/>
              </a:spcBef>
              <a:buFont typeface="Arial" pitchFamily="34" charset="0"/>
              <a:buNone/>
              <a:defRPr sz="1600" b="1" kern="1200">
                <a:solidFill>
                  <a:schemeClr val="tx1">
                    <a:lumMod val="50000"/>
                    <a:lumOff val="50000"/>
                  </a:schemeClr>
                </a:solidFill>
                <a:latin typeface="Univers" pitchFamily="34" charset="0"/>
                <a:ea typeface="+mn-ea"/>
                <a:cs typeface="+mn-cs"/>
              </a:defRPr>
            </a:lvl1pPr>
            <a:lvl2pPr marL="742950" marR="0" indent="-285750" algn="l" defTabSz="914400" rtl="0" eaLnBrk="1" fontAlgn="auto" latinLnBrk="0" hangingPunct="1">
              <a:lnSpc>
                <a:spcPct val="150000"/>
              </a:lnSpc>
              <a:spcBef>
                <a:spcPct val="20000"/>
              </a:spcBef>
              <a:spcAft>
                <a:spcPts val="0"/>
              </a:spcAft>
              <a:buClrTx/>
              <a:buSzTx/>
              <a:buFont typeface="Arial" pitchFamily="34" charset="0"/>
              <a:buNone/>
              <a:tabLst/>
              <a:defRPr sz="2800" kern="1200">
                <a:solidFill>
                  <a:schemeClr val="tx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dirty="0">
                <a:solidFill>
                  <a:srgbClr val="0070C0"/>
                </a:solidFill>
                <a:cs typeface="Times New Roman" panose="02020603050405020304" pitchFamily="18" charset="0"/>
              </a:rPr>
              <a:t>Adjusted EBITDA (Rs. mn) and Margin (%)</a:t>
            </a:r>
            <a:endParaRPr lang="en-GB" sz="1400" dirty="0">
              <a:solidFill>
                <a:srgbClr val="0070C0"/>
              </a:solidFill>
              <a:cs typeface="Times New Roman" panose="02020603050405020304" pitchFamily="18" charset="0"/>
            </a:endParaRPr>
          </a:p>
        </p:txBody>
      </p:sp>
      <p:graphicFrame>
        <p:nvGraphicFramePr>
          <p:cNvPr id="14" name="Chart 13">
            <a:extLst>
              <a:ext uri="{FF2B5EF4-FFF2-40B4-BE49-F238E27FC236}">
                <a16:creationId xmlns:a16="http://schemas.microsoft.com/office/drawing/2014/main" id="{00000000-0008-0000-0500-00000E000000}"/>
              </a:ext>
            </a:extLst>
          </p:cNvPr>
          <p:cNvGraphicFramePr>
            <a:graphicFrameLocks/>
          </p:cNvGraphicFramePr>
          <p:nvPr>
            <p:extLst>
              <p:ext uri="{D42A27DB-BD31-4B8C-83A1-F6EECF244321}">
                <p14:modId xmlns:p14="http://schemas.microsoft.com/office/powerpoint/2010/main" val="3264272145"/>
              </p:ext>
            </p:extLst>
          </p:nvPr>
        </p:nvGraphicFramePr>
        <p:xfrm>
          <a:off x="1440074" y="1541339"/>
          <a:ext cx="3842033" cy="2091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00000000-0008-0000-0500-000013000000}"/>
              </a:ext>
            </a:extLst>
          </p:cNvPr>
          <p:cNvGraphicFramePr>
            <a:graphicFrameLocks/>
          </p:cNvGraphicFramePr>
          <p:nvPr>
            <p:extLst>
              <p:ext uri="{D42A27DB-BD31-4B8C-83A1-F6EECF244321}">
                <p14:modId xmlns:p14="http://schemas.microsoft.com/office/powerpoint/2010/main" val="2416463044"/>
              </p:ext>
            </p:extLst>
          </p:nvPr>
        </p:nvGraphicFramePr>
        <p:xfrm>
          <a:off x="5226170" y="1870075"/>
          <a:ext cx="3579109" cy="2125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00000000-0008-0000-0500-000010000000}"/>
              </a:ext>
            </a:extLst>
          </p:cNvPr>
          <p:cNvGraphicFramePr>
            <a:graphicFrameLocks/>
          </p:cNvGraphicFramePr>
          <p:nvPr>
            <p:extLst>
              <p:ext uri="{D42A27DB-BD31-4B8C-83A1-F6EECF244321}">
                <p14:modId xmlns:p14="http://schemas.microsoft.com/office/powerpoint/2010/main" val="2974576928"/>
              </p:ext>
            </p:extLst>
          </p:nvPr>
        </p:nvGraphicFramePr>
        <p:xfrm>
          <a:off x="1496011" y="3904793"/>
          <a:ext cx="3786096" cy="2185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D4DAF10C-7B49-4A5A-863D-09514B52BC78}"/>
              </a:ext>
            </a:extLst>
          </p:cNvPr>
          <p:cNvGraphicFramePr>
            <a:graphicFrameLocks/>
          </p:cNvGraphicFramePr>
          <p:nvPr>
            <p:extLst>
              <p:ext uri="{D42A27DB-BD31-4B8C-83A1-F6EECF244321}">
                <p14:modId xmlns:p14="http://schemas.microsoft.com/office/powerpoint/2010/main" val="3225790542"/>
              </p:ext>
            </p:extLst>
          </p:nvPr>
        </p:nvGraphicFramePr>
        <p:xfrm>
          <a:off x="5301887" y="4195094"/>
          <a:ext cx="3503392" cy="189364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589E532FC419459472CEDED0966E06" ma:contentTypeVersion="12" ma:contentTypeDescription="Create a new document." ma:contentTypeScope="" ma:versionID="72dcc273e4a463c8048ff7a1e110d0f3">
  <xsd:schema xmlns:xsd="http://www.w3.org/2001/XMLSchema" xmlns:xs="http://www.w3.org/2001/XMLSchema" xmlns:p="http://schemas.microsoft.com/office/2006/metadata/properties" xmlns:ns2="838afb97-f7f9-44f5-9ee6-9dcf1d7ae8ae" xmlns:ns3="2df03dc8-8b35-4ccd-aa47-0b026e679bde" targetNamespace="http://schemas.microsoft.com/office/2006/metadata/properties" ma:root="true" ma:fieldsID="ed4630ddfa15023e26fc21dab7f2125d" ns2:_="" ns3:_="">
    <xsd:import namespace="838afb97-f7f9-44f5-9ee6-9dcf1d7ae8ae"/>
    <xsd:import namespace="2df03dc8-8b35-4ccd-aa47-0b026e679bde"/>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afb97-f7f9-44f5-9ee6-9dcf1d7ae8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df03dc8-8b35-4ccd-aa47-0b026e679bd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EEA47-88F6-4500-908B-C06B0502A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afb97-f7f9-44f5-9ee6-9dcf1d7ae8ae"/>
    <ds:schemaRef ds:uri="2df03dc8-8b35-4ccd-aa47-0b026e679b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A90784-D05A-4528-BCB4-62404A7A94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01AE0E2-789D-4205-B74F-AE91583D2B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13199</TotalTime>
  <Words>3069</Words>
  <Application>Microsoft Office PowerPoint</Application>
  <PresentationFormat>On-screen Show (4:3)</PresentationFormat>
  <Paragraphs>776</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UD Digi Kyokasho N-R</vt:lpstr>
      <vt:lpstr>Arial</vt:lpstr>
      <vt:lpstr>Calibri</vt:lpstr>
      <vt:lpstr>Courier New</vt:lpstr>
      <vt:lpstr>Univers</vt:lpstr>
      <vt:lpstr>Univers ATT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Saket Somani</dc:creator>
  <cp:lastModifiedBy>Saket | Churchgate Partners</cp:lastModifiedBy>
  <cp:revision>704</cp:revision>
  <dcterms:modified xsi:type="dcterms:W3CDTF">2020-02-11T14:50:06Z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0x01010019589E532FC419459472CEDED0966E06</vt:lpwstr>
  </property>
</Properties>
</file>